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2" r:id="rId7"/>
    <p:sldId id="263" r:id="rId8"/>
    <p:sldId id="264" r:id="rId9"/>
    <p:sldId id="268" r:id="rId10"/>
    <p:sldId id="265" r:id="rId11"/>
    <p:sldId id="266" r:id="rId12"/>
  </p:sldIdLst>
  <p:sldSz cx="14630400" cy="8229600"/>
  <p:notesSz cx="8229600" cy="14630400"/>
  <p:embeddedFontLst>
    <p:embeddedFont>
      <p:font typeface="Calibri Light" panose="020F0302020204030204" pitchFamily="34" charset="0"/>
      <p:regular r:id="rId14"/>
      <p:italic r:id="rId15"/>
    </p:embeddedFont>
    <p:embeddedFont>
      <p:font typeface="Calibri" panose="020F0502020204030204" pitchFamily="34" charset="0"/>
      <p:regular r:id="rId16"/>
      <p:bold r:id="rId17"/>
      <p:italic r:id="rId18"/>
      <p:boldItalic r:id="rId19"/>
    </p:embeddedFont>
    <p:embeddedFont>
      <p:font typeface="MuseoModerno Medium"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CAB"/>
    <a:srgbClr val="46A420"/>
    <a:srgbClr val="1407BD"/>
    <a:srgbClr val="DDDAFE"/>
    <a:srgbClr val="483B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03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26304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41343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11893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71356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12265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76672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solidFill>
            <a:schemeClr val="bg2"/>
          </a:solidFill>
          <a:ln/>
        </p:spPr>
        <p:txBody>
          <a:bodyPr wrap="square" lIns="0" tIns="0" rIns="0" bIns="0" rtlCol="0" anchor="t"/>
          <a:lstStyle/>
          <a:p>
            <a:pPr marL="0" indent="0">
              <a:lnSpc>
                <a:spcPts val="5550"/>
              </a:lnSpc>
              <a:buNone/>
            </a:pPr>
            <a:r>
              <a:rPr lang="en-US" sz="4450" b="1" dirty="0">
                <a:solidFill>
                  <a:srgbClr val="325F7B"/>
                </a:solidFill>
                <a:latin typeface="+mj-lt"/>
                <a:ea typeface="MuseoModerno Medium" pitchFamily="34" charset="-122"/>
                <a:cs typeface="MuseoModerno Medium" pitchFamily="34" charset="-120"/>
              </a:rPr>
              <a:t>Risk Identification in Information Security</a:t>
            </a:r>
            <a:endParaRPr lang="en-US" sz="4450" b="1" dirty="0">
              <a:latin typeface="+mj-lt"/>
            </a:endParaRPr>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33619"/>
            <a:ext cx="7160419" cy="708779"/>
          </a:xfrm>
          <a:prstGeom prst="rect">
            <a:avLst/>
          </a:prstGeom>
          <a:noFill/>
          <a:ln/>
        </p:spPr>
        <p:txBody>
          <a:bodyPr wrap="none" lIns="0" tIns="0" rIns="0" bIns="0" rtlCol="0" anchor="t"/>
          <a:lstStyle/>
          <a:p>
            <a:pPr marL="0" indent="0">
              <a:lnSpc>
                <a:spcPts val="5550"/>
              </a:lnSpc>
              <a:buNone/>
            </a:pPr>
            <a:r>
              <a:rPr lang="en-US" sz="4400" b="1" dirty="0">
                <a:solidFill>
                  <a:srgbClr val="124E73"/>
                </a:solidFill>
                <a:ea typeface="MuseoModerno Medium" pitchFamily="34" charset="-122"/>
                <a:cs typeface="MuseoModerno Medium" pitchFamily="34" charset="-120"/>
              </a:rPr>
              <a:t>Identifying Vulnerabilities</a:t>
            </a:r>
            <a:endParaRPr lang="en-US" sz="4400" b="1" dirty="0"/>
          </a:p>
        </p:txBody>
      </p:sp>
      <p:sp>
        <p:nvSpPr>
          <p:cNvPr id="4" name="Text 1"/>
          <p:cNvSpPr/>
          <p:nvPr/>
        </p:nvSpPr>
        <p:spPr>
          <a:xfrm>
            <a:off x="793790" y="2382560"/>
            <a:ext cx="7556421" cy="1088708"/>
          </a:xfrm>
          <a:prstGeom prst="rect">
            <a:avLst/>
          </a:prstGeom>
          <a:noFill/>
          <a:ln/>
        </p:spPr>
        <p:txBody>
          <a:bodyPr wrap="square" lIns="0" tIns="0" rIns="0" bIns="0" rtlCol="0" anchor="t"/>
          <a:lstStyle/>
          <a:p>
            <a:pPr marL="0" indent="0">
              <a:lnSpc>
                <a:spcPts val="2850"/>
              </a:lnSpc>
              <a:buNone/>
            </a:pPr>
            <a:r>
              <a:rPr lang="en-US" sz="2000" b="1" dirty="0">
                <a:solidFill>
                  <a:srgbClr val="2B4150"/>
                </a:solidFill>
                <a:ea typeface="Source Sans Pro" pitchFamily="34" charset="-122"/>
                <a:cs typeface="Source Sans Pro" pitchFamily="34" charset="-120"/>
              </a:rPr>
              <a:t>Vulnerabilities</a:t>
            </a:r>
            <a:r>
              <a:rPr lang="en-US" sz="2000" dirty="0">
                <a:solidFill>
                  <a:srgbClr val="2B4150"/>
                </a:solidFill>
                <a:ea typeface="Source Sans Pro" pitchFamily="34" charset="-122"/>
                <a:cs typeface="Source Sans Pro" pitchFamily="34" charset="-120"/>
              </a:rPr>
              <a:t> are weaknesses in systems that may allow threats to gain access to or cause damage to critical assets. Identifying vulnerabilities is essential to reduce the attack surface and minimize potential damage.</a:t>
            </a:r>
            <a:endParaRPr lang="en-US" sz="2000" dirty="0"/>
          </a:p>
        </p:txBody>
      </p:sp>
      <p:sp>
        <p:nvSpPr>
          <p:cNvPr id="5" name="Shape 2"/>
          <p:cNvSpPr/>
          <p:nvPr/>
        </p:nvSpPr>
        <p:spPr>
          <a:xfrm>
            <a:off x="793790" y="3981569"/>
            <a:ext cx="396835" cy="396835"/>
          </a:xfrm>
          <a:prstGeom prst="roundRect">
            <a:avLst>
              <a:gd name="adj" fmla="val 8574"/>
            </a:avLst>
          </a:prstGeom>
          <a:solidFill>
            <a:schemeClr val="tx2">
              <a:lumMod val="20000"/>
              <a:lumOff val="80000"/>
            </a:schemeClr>
          </a:solidFill>
          <a:ln/>
        </p:spPr>
      </p:sp>
      <p:sp>
        <p:nvSpPr>
          <p:cNvPr id="6" name="Text 3"/>
          <p:cNvSpPr/>
          <p:nvPr/>
        </p:nvSpPr>
        <p:spPr>
          <a:xfrm>
            <a:off x="1417439" y="3981569"/>
            <a:ext cx="2835235" cy="354330"/>
          </a:xfrm>
          <a:prstGeom prst="rect">
            <a:avLst/>
          </a:prstGeom>
          <a:noFill/>
          <a:ln/>
        </p:spPr>
        <p:txBody>
          <a:bodyPr wrap="none" lIns="0" tIns="0" rIns="0" bIns="0" rtlCol="0" anchor="t"/>
          <a:lstStyle/>
          <a:p>
            <a:pPr marL="0" indent="0">
              <a:lnSpc>
                <a:spcPts val="2750"/>
              </a:lnSpc>
              <a:buNone/>
            </a:pPr>
            <a:r>
              <a:rPr lang="en-US" sz="2000" b="1" dirty="0">
                <a:solidFill>
                  <a:srgbClr val="2B4150"/>
                </a:solidFill>
                <a:ea typeface="MuseoModerno Medium" pitchFamily="34" charset="-122"/>
                <a:cs typeface="MuseoModerno Medium" pitchFamily="34" charset="-120"/>
              </a:rPr>
              <a:t>Outdated Software</a:t>
            </a:r>
            <a:endParaRPr lang="en-US" sz="2000" b="1" dirty="0"/>
          </a:p>
        </p:txBody>
      </p:sp>
      <p:sp>
        <p:nvSpPr>
          <p:cNvPr id="7" name="Text 4"/>
          <p:cNvSpPr/>
          <p:nvPr/>
        </p:nvSpPr>
        <p:spPr>
          <a:xfrm>
            <a:off x="1417439" y="4471988"/>
            <a:ext cx="3041213" cy="1088708"/>
          </a:xfrm>
          <a:prstGeom prst="rect">
            <a:avLst/>
          </a:prstGeom>
          <a:noFill/>
          <a:ln/>
        </p:spPr>
        <p:txBody>
          <a:bodyPr wrap="square" lIns="0" tIns="0" rIns="0" bIns="0" rtlCol="0" anchor="t"/>
          <a:lstStyle/>
          <a:p>
            <a:pPr marL="0" indent="0">
              <a:lnSpc>
                <a:spcPts val="2850"/>
              </a:lnSpc>
              <a:buNone/>
            </a:pPr>
            <a:r>
              <a:rPr lang="en-US" sz="2000" dirty="0">
                <a:solidFill>
                  <a:srgbClr val="2B4150"/>
                </a:solidFill>
                <a:ea typeface="Source Sans Pro" pitchFamily="34" charset="-122"/>
                <a:cs typeface="Source Sans Pro" pitchFamily="34" charset="-120"/>
              </a:rPr>
              <a:t>Systems that are not regularly updated may have known exploits</a:t>
            </a:r>
            <a:endParaRPr lang="en-US" sz="2000" dirty="0"/>
          </a:p>
        </p:txBody>
      </p:sp>
      <p:sp>
        <p:nvSpPr>
          <p:cNvPr id="8" name="Shape 5"/>
          <p:cNvSpPr/>
          <p:nvPr/>
        </p:nvSpPr>
        <p:spPr>
          <a:xfrm>
            <a:off x="4685467" y="3981569"/>
            <a:ext cx="396835" cy="396835"/>
          </a:xfrm>
          <a:prstGeom prst="roundRect">
            <a:avLst>
              <a:gd name="adj" fmla="val 8574"/>
            </a:avLst>
          </a:prstGeom>
          <a:solidFill>
            <a:schemeClr val="accent1">
              <a:lumMod val="20000"/>
              <a:lumOff val="80000"/>
            </a:schemeClr>
          </a:solidFill>
          <a:ln/>
        </p:spPr>
      </p:sp>
      <p:sp>
        <p:nvSpPr>
          <p:cNvPr id="9" name="Text 6"/>
          <p:cNvSpPr/>
          <p:nvPr/>
        </p:nvSpPr>
        <p:spPr>
          <a:xfrm>
            <a:off x="5309116" y="3981569"/>
            <a:ext cx="2835235" cy="354330"/>
          </a:xfrm>
          <a:prstGeom prst="rect">
            <a:avLst/>
          </a:prstGeom>
          <a:noFill/>
          <a:ln/>
        </p:spPr>
        <p:txBody>
          <a:bodyPr wrap="none" lIns="0" tIns="0" rIns="0" bIns="0" rtlCol="0" anchor="t"/>
          <a:lstStyle/>
          <a:p>
            <a:pPr marL="0" indent="0">
              <a:lnSpc>
                <a:spcPts val="2750"/>
              </a:lnSpc>
              <a:buNone/>
            </a:pPr>
            <a:r>
              <a:rPr lang="en-US" sz="2000" b="1" dirty="0">
                <a:solidFill>
                  <a:srgbClr val="2B4150"/>
                </a:solidFill>
                <a:ea typeface="MuseoModerno Medium" pitchFamily="34" charset="-122"/>
                <a:cs typeface="MuseoModerno Medium" pitchFamily="34" charset="-120"/>
              </a:rPr>
              <a:t>Weak Passwords</a:t>
            </a:r>
            <a:endParaRPr lang="en-US" sz="2000" b="1" dirty="0"/>
          </a:p>
        </p:txBody>
      </p:sp>
      <p:sp>
        <p:nvSpPr>
          <p:cNvPr id="10" name="Text 7"/>
          <p:cNvSpPr/>
          <p:nvPr/>
        </p:nvSpPr>
        <p:spPr>
          <a:xfrm>
            <a:off x="5309116" y="4471988"/>
            <a:ext cx="3041213" cy="725805"/>
          </a:xfrm>
          <a:prstGeom prst="rect">
            <a:avLst/>
          </a:prstGeom>
          <a:noFill/>
          <a:ln/>
        </p:spPr>
        <p:txBody>
          <a:bodyPr wrap="square" lIns="0" tIns="0" rIns="0" bIns="0" rtlCol="0" anchor="t"/>
          <a:lstStyle/>
          <a:p>
            <a:pPr marL="0" indent="0">
              <a:lnSpc>
                <a:spcPts val="2850"/>
              </a:lnSpc>
              <a:buNone/>
            </a:pPr>
            <a:r>
              <a:rPr lang="en-US" sz="2000" dirty="0">
                <a:solidFill>
                  <a:srgbClr val="2B4150"/>
                </a:solidFill>
                <a:ea typeface="Source Sans Pro" pitchFamily="34" charset="-122"/>
                <a:cs typeface="Source Sans Pro" pitchFamily="34" charset="-120"/>
              </a:rPr>
              <a:t>Easy to guess or improperly stored passwords</a:t>
            </a:r>
            <a:endParaRPr lang="en-US" sz="2000" dirty="0"/>
          </a:p>
        </p:txBody>
      </p:sp>
      <p:sp>
        <p:nvSpPr>
          <p:cNvPr id="11" name="Shape 8"/>
          <p:cNvSpPr/>
          <p:nvPr/>
        </p:nvSpPr>
        <p:spPr>
          <a:xfrm>
            <a:off x="793790" y="6042660"/>
            <a:ext cx="396835" cy="396835"/>
          </a:xfrm>
          <a:prstGeom prst="roundRect">
            <a:avLst>
              <a:gd name="adj" fmla="val 8574"/>
            </a:avLst>
          </a:prstGeom>
          <a:solidFill>
            <a:schemeClr val="accent1">
              <a:lumMod val="20000"/>
              <a:lumOff val="80000"/>
            </a:schemeClr>
          </a:solidFill>
          <a:ln/>
        </p:spPr>
      </p:sp>
      <p:sp>
        <p:nvSpPr>
          <p:cNvPr id="12" name="Text 9"/>
          <p:cNvSpPr/>
          <p:nvPr/>
        </p:nvSpPr>
        <p:spPr>
          <a:xfrm>
            <a:off x="1417439" y="6042660"/>
            <a:ext cx="2835235" cy="354330"/>
          </a:xfrm>
          <a:prstGeom prst="rect">
            <a:avLst/>
          </a:prstGeom>
          <a:noFill/>
          <a:ln/>
        </p:spPr>
        <p:txBody>
          <a:bodyPr wrap="none" lIns="0" tIns="0" rIns="0" bIns="0" rtlCol="0" anchor="t"/>
          <a:lstStyle/>
          <a:p>
            <a:pPr marL="0" indent="0">
              <a:lnSpc>
                <a:spcPts val="2750"/>
              </a:lnSpc>
              <a:buNone/>
            </a:pPr>
            <a:r>
              <a:rPr lang="en-US" sz="2000" b="1" dirty="0">
                <a:solidFill>
                  <a:srgbClr val="2B4150"/>
                </a:solidFill>
                <a:ea typeface="MuseoModerno Medium" pitchFamily="34" charset="-122"/>
                <a:cs typeface="MuseoModerno Medium" pitchFamily="34" charset="-120"/>
              </a:rPr>
              <a:t>Lack of Training</a:t>
            </a:r>
            <a:endParaRPr lang="en-US" sz="2000" b="1" dirty="0"/>
          </a:p>
        </p:txBody>
      </p:sp>
      <p:sp>
        <p:nvSpPr>
          <p:cNvPr id="13" name="Text 10"/>
          <p:cNvSpPr/>
          <p:nvPr/>
        </p:nvSpPr>
        <p:spPr>
          <a:xfrm>
            <a:off x="1417439" y="6533078"/>
            <a:ext cx="6932771" cy="362903"/>
          </a:xfrm>
          <a:prstGeom prst="rect">
            <a:avLst/>
          </a:prstGeom>
          <a:noFill/>
          <a:ln/>
        </p:spPr>
        <p:txBody>
          <a:bodyPr wrap="none" lIns="0" tIns="0" rIns="0" bIns="0" rtlCol="0" anchor="t"/>
          <a:lstStyle/>
          <a:p>
            <a:pPr marL="0" indent="0">
              <a:lnSpc>
                <a:spcPts val="2850"/>
              </a:lnSpc>
              <a:buNone/>
            </a:pPr>
            <a:r>
              <a:rPr lang="en-US" sz="2000" dirty="0">
                <a:solidFill>
                  <a:srgbClr val="2B4150"/>
                </a:solidFill>
                <a:ea typeface="Source Sans Pro" pitchFamily="34" charset="-122"/>
                <a:cs typeface="Source Sans Pro" pitchFamily="34" charset="-120"/>
              </a:rPr>
              <a:t>Employees susceptible to phishing scams</a:t>
            </a:r>
            <a:endParaRPr lang="en-US" sz="2000" dirty="0"/>
          </a:p>
        </p:txBody>
      </p:sp>
    </p:spTree>
    <p:extLst>
      <p:ext uri="{BB962C8B-B14F-4D97-AF65-F5344CB8AC3E}">
        <p14:creationId xmlns:p14="http://schemas.microsoft.com/office/powerpoint/2010/main" val="291120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01936"/>
            <a:ext cx="9514999" cy="708779"/>
          </a:xfrm>
          <a:prstGeom prst="rect">
            <a:avLst/>
          </a:prstGeom>
          <a:noFill/>
          <a:ln/>
        </p:spPr>
        <p:txBody>
          <a:bodyPr wrap="none" lIns="0" tIns="0" rIns="0" bIns="0" rtlCol="0" anchor="t"/>
          <a:lstStyle/>
          <a:p>
            <a:pPr marL="0" indent="0">
              <a:lnSpc>
                <a:spcPts val="5550"/>
              </a:lnSpc>
              <a:buNone/>
            </a:pPr>
            <a:r>
              <a:rPr lang="en-US" sz="4400" b="1" dirty="0">
                <a:solidFill>
                  <a:srgbClr val="124E73"/>
                </a:solidFill>
                <a:ea typeface="MuseoModerno Medium" pitchFamily="34" charset="-122"/>
                <a:cs typeface="MuseoModerno Medium" pitchFamily="34" charset="-120"/>
              </a:rPr>
              <a:t>Mapping Threats to Vulnerabilities</a:t>
            </a:r>
            <a:endParaRPr lang="en-US" sz="4400" b="1" dirty="0"/>
          </a:p>
        </p:txBody>
      </p:sp>
      <p:pic>
        <p:nvPicPr>
          <p:cNvPr id="3" name="Image 0" descr="preencoded.png"/>
          <p:cNvPicPr>
            <a:picLocks noChangeAspect="1"/>
          </p:cNvPicPr>
          <p:nvPr/>
        </p:nvPicPr>
        <p:blipFill>
          <a:blip r:embed="rId3"/>
          <a:stretch>
            <a:fillRect/>
          </a:stretch>
        </p:blipFill>
        <p:spPr>
          <a:xfrm>
            <a:off x="2978348" y="2364343"/>
            <a:ext cx="2152055" cy="1516618"/>
          </a:xfrm>
          <a:prstGeom prst="rect">
            <a:avLst/>
          </a:prstGeom>
        </p:spPr>
      </p:pic>
      <p:sp>
        <p:nvSpPr>
          <p:cNvPr id="4" name="Text 1"/>
          <p:cNvSpPr/>
          <p:nvPr/>
        </p:nvSpPr>
        <p:spPr>
          <a:xfrm>
            <a:off x="3987879" y="3089315"/>
            <a:ext cx="132993" cy="453509"/>
          </a:xfrm>
          <a:prstGeom prst="rect">
            <a:avLst/>
          </a:prstGeom>
          <a:noFill/>
          <a:ln/>
        </p:spPr>
        <p:txBody>
          <a:bodyPr wrap="none" lIns="0" tIns="0" rIns="0" bIns="0" rtlCol="0" anchor="t"/>
          <a:lstStyle/>
          <a:p>
            <a:pPr marL="0" indent="0" algn="ctr">
              <a:lnSpc>
                <a:spcPts val="3550"/>
              </a:lnSpc>
              <a:buNone/>
            </a:pPr>
            <a:r>
              <a:rPr lang="en-US" sz="2000" dirty="0">
                <a:solidFill>
                  <a:srgbClr val="2B4150"/>
                </a:solidFill>
                <a:ea typeface="MuseoModerno Medium" pitchFamily="34" charset="-122"/>
                <a:cs typeface="MuseoModerno Medium" pitchFamily="34" charset="-120"/>
              </a:rPr>
              <a:t>1</a:t>
            </a:r>
            <a:endParaRPr lang="en-US" sz="2000" dirty="0"/>
          </a:p>
        </p:txBody>
      </p:sp>
      <p:sp>
        <p:nvSpPr>
          <p:cNvPr id="5" name="Text 2"/>
          <p:cNvSpPr/>
          <p:nvPr/>
        </p:nvSpPr>
        <p:spPr>
          <a:xfrm>
            <a:off x="5357217" y="2591157"/>
            <a:ext cx="8252579" cy="1062990"/>
          </a:xfrm>
          <a:prstGeom prst="rect">
            <a:avLst/>
          </a:prstGeom>
          <a:noFill/>
          <a:ln/>
        </p:spPr>
        <p:txBody>
          <a:bodyPr wrap="square" lIns="0" tIns="0" rIns="0" bIns="0" rtlCol="0" anchor="t"/>
          <a:lstStyle/>
          <a:p>
            <a:pPr marL="0" indent="0" algn="l">
              <a:lnSpc>
                <a:spcPts val="2750"/>
              </a:lnSpc>
              <a:buNone/>
            </a:pPr>
            <a:r>
              <a:rPr lang="en-US" sz="2000" b="1" dirty="0">
                <a:solidFill>
                  <a:srgbClr val="2B4150"/>
                </a:solidFill>
                <a:ea typeface="MuseoModerno Medium" pitchFamily="34" charset="-122"/>
                <a:cs typeface="MuseoModerno Medium" pitchFamily="34" charset="-120"/>
              </a:rPr>
              <a:t>List Identified Threats:</a:t>
            </a:r>
            <a:r>
              <a:rPr lang="en-US" sz="2000" dirty="0">
                <a:solidFill>
                  <a:srgbClr val="2B4150"/>
                </a:solidFill>
                <a:ea typeface="MuseoModerno Medium" pitchFamily="34" charset="-122"/>
                <a:cs typeface="MuseoModerno Medium" pitchFamily="34" charset="-120"/>
              </a:rPr>
              <a:t>Identify</a:t>
            </a:r>
            <a:r>
              <a:rPr lang="en-US" sz="2000" b="1" dirty="0">
                <a:solidFill>
                  <a:srgbClr val="2B4150"/>
                </a:solidFill>
                <a:ea typeface="MuseoModerno Medium" pitchFamily="34" charset="-122"/>
                <a:cs typeface="MuseoModerno Medium" pitchFamily="34" charset="-120"/>
              </a:rPr>
              <a:t> </a:t>
            </a:r>
            <a:r>
              <a:rPr lang="en-US" sz="2000" dirty="0">
                <a:solidFill>
                  <a:srgbClr val="2B4150"/>
                </a:solidFill>
                <a:ea typeface="MuseoModerno Medium" pitchFamily="34" charset="-122"/>
                <a:cs typeface="MuseoModerno Medium" pitchFamily="34" charset="-120"/>
              </a:rPr>
              <a:t>and list all potential threats, both internal (e.g., employee mistakes) and external (e.g., cyberattacks).</a:t>
            </a:r>
            <a:endParaRPr lang="en-US" sz="2000" dirty="0"/>
          </a:p>
        </p:txBody>
      </p:sp>
      <p:sp>
        <p:nvSpPr>
          <p:cNvPr id="6" name="Shape 3"/>
          <p:cNvSpPr/>
          <p:nvPr/>
        </p:nvSpPr>
        <p:spPr>
          <a:xfrm>
            <a:off x="5187077" y="3894058"/>
            <a:ext cx="8592860" cy="15240"/>
          </a:xfrm>
          <a:prstGeom prst="roundRect">
            <a:avLst>
              <a:gd name="adj" fmla="val 223256"/>
            </a:avLst>
          </a:prstGeom>
          <a:solidFill>
            <a:srgbClr val="D9D4C9"/>
          </a:solidFill>
          <a:ln/>
        </p:spPr>
      </p:sp>
      <p:pic>
        <p:nvPicPr>
          <p:cNvPr id="7" name="Image 1" descr="preencoded.png"/>
          <p:cNvPicPr>
            <a:picLocks noChangeAspect="1"/>
          </p:cNvPicPr>
          <p:nvPr/>
        </p:nvPicPr>
        <p:blipFill>
          <a:blip r:embed="rId4"/>
          <a:stretch>
            <a:fillRect/>
          </a:stretch>
        </p:blipFill>
        <p:spPr>
          <a:xfrm>
            <a:off x="1902381" y="3937635"/>
            <a:ext cx="4304109" cy="1516618"/>
          </a:xfrm>
          <a:prstGeom prst="rect">
            <a:avLst/>
          </a:prstGeom>
        </p:spPr>
      </p:pic>
      <p:sp>
        <p:nvSpPr>
          <p:cNvPr id="8" name="Text 4"/>
          <p:cNvSpPr/>
          <p:nvPr/>
        </p:nvSpPr>
        <p:spPr>
          <a:xfrm>
            <a:off x="3975497" y="4469130"/>
            <a:ext cx="157639" cy="453509"/>
          </a:xfrm>
          <a:prstGeom prst="rect">
            <a:avLst/>
          </a:prstGeom>
          <a:noFill/>
          <a:ln/>
        </p:spPr>
        <p:txBody>
          <a:bodyPr wrap="none" lIns="0" tIns="0" rIns="0" bIns="0" rtlCol="0" anchor="t"/>
          <a:lstStyle/>
          <a:p>
            <a:pPr marL="0" indent="0" algn="ctr">
              <a:lnSpc>
                <a:spcPts val="3550"/>
              </a:lnSpc>
              <a:buNone/>
            </a:pPr>
            <a:r>
              <a:rPr lang="en-US" sz="2000" dirty="0">
                <a:solidFill>
                  <a:srgbClr val="2B4150"/>
                </a:solidFill>
                <a:ea typeface="MuseoModerno Medium" pitchFamily="34" charset="-122"/>
                <a:cs typeface="MuseoModerno Medium" pitchFamily="34" charset="-120"/>
              </a:rPr>
              <a:t>2</a:t>
            </a:r>
            <a:endParaRPr lang="en-US" sz="2000" dirty="0"/>
          </a:p>
        </p:txBody>
      </p:sp>
      <p:sp>
        <p:nvSpPr>
          <p:cNvPr id="9" name="Text 5"/>
          <p:cNvSpPr/>
          <p:nvPr/>
        </p:nvSpPr>
        <p:spPr>
          <a:xfrm>
            <a:off x="6433304" y="4164449"/>
            <a:ext cx="7176492" cy="1062990"/>
          </a:xfrm>
          <a:prstGeom prst="rect">
            <a:avLst/>
          </a:prstGeom>
          <a:noFill/>
          <a:ln/>
        </p:spPr>
        <p:txBody>
          <a:bodyPr wrap="square" lIns="0" tIns="0" rIns="0" bIns="0" rtlCol="0" anchor="t"/>
          <a:lstStyle/>
          <a:p>
            <a:pPr marL="0" indent="0" algn="l">
              <a:lnSpc>
                <a:spcPts val="2750"/>
              </a:lnSpc>
              <a:buNone/>
            </a:pPr>
            <a:r>
              <a:rPr lang="en-US" sz="2000" b="1" dirty="0">
                <a:solidFill>
                  <a:srgbClr val="2B4150"/>
                </a:solidFill>
                <a:ea typeface="MuseoModerno Medium" pitchFamily="34" charset="-122"/>
                <a:cs typeface="MuseoModerno Medium" pitchFamily="34" charset="-120"/>
              </a:rPr>
              <a:t>Match Threats to Vulnerabilities:Link </a:t>
            </a:r>
            <a:r>
              <a:rPr lang="en-US" sz="2000" dirty="0">
                <a:solidFill>
                  <a:srgbClr val="2B4150"/>
                </a:solidFill>
                <a:ea typeface="MuseoModerno Medium" pitchFamily="34" charset="-122"/>
                <a:cs typeface="MuseoModerno Medium" pitchFamily="34" charset="-120"/>
              </a:rPr>
              <a:t>each threat to relevant system vulnerabilities, such as linking phishing threats to a lack of employee training.</a:t>
            </a:r>
            <a:endParaRPr lang="en-US" sz="2000" dirty="0"/>
          </a:p>
        </p:txBody>
      </p:sp>
      <p:sp>
        <p:nvSpPr>
          <p:cNvPr id="10" name="Shape 6"/>
          <p:cNvSpPr/>
          <p:nvPr/>
        </p:nvSpPr>
        <p:spPr>
          <a:xfrm>
            <a:off x="6263164" y="5467350"/>
            <a:ext cx="7516773" cy="15240"/>
          </a:xfrm>
          <a:prstGeom prst="roundRect">
            <a:avLst>
              <a:gd name="adj" fmla="val 223256"/>
            </a:avLst>
          </a:prstGeom>
          <a:solidFill>
            <a:srgbClr val="D9D4C9"/>
          </a:solidFill>
          <a:ln/>
        </p:spPr>
      </p:sp>
      <p:pic>
        <p:nvPicPr>
          <p:cNvPr id="11" name="Image 2" descr="preencoded.png"/>
          <p:cNvPicPr>
            <a:picLocks noChangeAspect="1"/>
          </p:cNvPicPr>
          <p:nvPr/>
        </p:nvPicPr>
        <p:blipFill>
          <a:blip r:embed="rId5"/>
          <a:stretch>
            <a:fillRect/>
          </a:stretch>
        </p:blipFill>
        <p:spPr>
          <a:xfrm>
            <a:off x="826294" y="5510927"/>
            <a:ext cx="6456164" cy="1516618"/>
          </a:xfrm>
          <a:prstGeom prst="rect">
            <a:avLst/>
          </a:prstGeom>
        </p:spPr>
      </p:pic>
      <p:sp>
        <p:nvSpPr>
          <p:cNvPr id="12" name="Text 7"/>
          <p:cNvSpPr/>
          <p:nvPr/>
        </p:nvSpPr>
        <p:spPr>
          <a:xfrm>
            <a:off x="3974663" y="6042422"/>
            <a:ext cx="159306" cy="453509"/>
          </a:xfrm>
          <a:prstGeom prst="rect">
            <a:avLst/>
          </a:prstGeom>
          <a:noFill/>
          <a:ln/>
        </p:spPr>
        <p:txBody>
          <a:bodyPr wrap="none" lIns="0" tIns="0" rIns="0" bIns="0" rtlCol="0" anchor="t"/>
          <a:lstStyle/>
          <a:p>
            <a:pPr marL="0" indent="0" algn="ctr">
              <a:lnSpc>
                <a:spcPts val="3550"/>
              </a:lnSpc>
              <a:buNone/>
            </a:pPr>
            <a:r>
              <a:rPr lang="en-US" sz="2000" dirty="0">
                <a:solidFill>
                  <a:srgbClr val="2B4150"/>
                </a:solidFill>
                <a:ea typeface="MuseoModerno Medium" pitchFamily="34" charset="-122"/>
                <a:cs typeface="MuseoModerno Medium" pitchFamily="34" charset="-120"/>
              </a:rPr>
              <a:t>3</a:t>
            </a:r>
            <a:endParaRPr lang="en-US" sz="2000" dirty="0"/>
          </a:p>
        </p:txBody>
      </p:sp>
      <p:sp>
        <p:nvSpPr>
          <p:cNvPr id="13" name="Text 8"/>
          <p:cNvSpPr/>
          <p:nvPr/>
        </p:nvSpPr>
        <p:spPr>
          <a:xfrm>
            <a:off x="7509272" y="5737741"/>
            <a:ext cx="6100524" cy="1062990"/>
          </a:xfrm>
          <a:prstGeom prst="rect">
            <a:avLst/>
          </a:prstGeom>
          <a:noFill/>
          <a:ln/>
        </p:spPr>
        <p:txBody>
          <a:bodyPr wrap="square" lIns="0" tIns="0" rIns="0" bIns="0" rtlCol="0" anchor="t"/>
          <a:lstStyle/>
          <a:p>
            <a:pPr marL="0" indent="0" algn="l">
              <a:lnSpc>
                <a:spcPts val="2750"/>
              </a:lnSpc>
              <a:buNone/>
            </a:pPr>
            <a:r>
              <a:rPr lang="en-US" sz="2000" b="1" dirty="0">
                <a:solidFill>
                  <a:srgbClr val="2B4150"/>
                </a:solidFill>
                <a:ea typeface="MuseoModerno Medium" pitchFamily="34" charset="-122"/>
                <a:cs typeface="MuseoModerno Medium" pitchFamily="34" charset="-120"/>
              </a:rPr>
              <a:t>Assess Likelihood &amp; Impact:</a:t>
            </a:r>
            <a:r>
              <a:rPr lang="en-US" sz="2000" dirty="0">
                <a:solidFill>
                  <a:srgbClr val="2B4150"/>
                </a:solidFill>
                <a:ea typeface="MuseoModerno Medium" pitchFamily="34" charset="-122"/>
                <a:cs typeface="MuseoModerno Medium" pitchFamily="34" charset="-120"/>
              </a:rPr>
              <a:t>Evaluate</a:t>
            </a:r>
            <a:r>
              <a:rPr lang="en-US" sz="2000" b="1" dirty="0">
                <a:solidFill>
                  <a:srgbClr val="2B4150"/>
                </a:solidFill>
                <a:ea typeface="MuseoModerno Medium" pitchFamily="34" charset="-122"/>
                <a:cs typeface="MuseoModerno Medium" pitchFamily="34" charset="-120"/>
              </a:rPr>
              <a:t> </a:t>
            </a:r>
            <a:r>
              <a:rPr lang="en-US" sz="2000" dirty="0">
                <a:solidFill>
                  <a:srgbClr val="2B4150"/>
                </a:solidFill>
                <a:ea typeface="MuseoModerno Medium" pitchFamily="34" charset="-122"/>
                <a:cs typeface="MuseoModerno Medium" pitchFamily="34" charset="-120"/>
              </a:rPr>
              <a:t>the likelihood and potential impact of each risk, prioritizing the most critical ones for action.</a:t>
            </a:r>
            <a:endParaRPr lang="en-US" sz="2000" dirty="0"/>
          </a:p>
        </p:txBody>
      </p:sp>
    </p:spTree>
    <p:extLst>
      <p:ext uri="{BB962C8B-B14F-4D97-AF65-F5344CB8AC3E}">
        <p14:creationId xmlns:p14="http://schemas.microsoft.com/office/powerpoint/2010/main" val="2334908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74627"/>
            <a:ext cx="9362480" cy="708779"/>
          </a:xfrm>
          <a:prstGeom prst="rect">
            <a:avLst/>
          </a:prstGeom>
          <a:noFill/>
          <a:ln/>
        </p:spPr>
        <p:txBody>
          <a:bodyPr wrap="none" lIns="0" tIns="0" rIns="0" bIns="0" rtlCol="0" anchor="t"/>
          <a:lstStyle/>
          <a:p>
            <a:pPr marL="0" indent="0">
              <a:lnSpc>
                <a:spcPts val="5550"/>
              </a:lnSpc>
              <a:buNone/>
            </a:pPr>
            <a:r>
              <a:rPr lang="en-US" sz="4450" b="1" dirty="0">
                <a:solidFill>
                  <a:srgbClr val="124E73"/>
                </a:solidFill>
                <a:ea typeface="MuseoModerno Medium" pitchFamily="34" charset="-122"/>
                <a:cs typeface="MuseoModerno Medium" pitchFamily="34" charset="-120"/>
              </a:rPr>
              <a:t>Introduction to Risk Identification</a:t>
            </a:r>
            <a:endParaRPr lang="en-US" sz="4450" b="1" dirty="0"/>
          </a:p>
        </p:txBody>
      </p:sp>
      <p:sp>
        <p:nvSpPr>
          <p:cNvPr id="3" name="Text 1"/>
          <p:cNvSpPr/>
          <p:nvPr/>
        </p:nvSpPr>
        <p:spPr>
          <a:xfrm>
            <a:off x="793790" y="3140589"/>
            <a:ext cx="2835235" cy="354330"/>
          </a:xfrm>
          <a:prstGeom prst="rect">
            <a:avLst/>
          </a:prstGeom>
          <a:noFill/>
          <a:ln/>
        </p:spPr>
        <p:txBody>
          <a:bodyPr wrap="none" lIns="0" tIns="0" rIns="0" bIns="0" rtlCol="0" anchor="t"/>
          <a:lstStyle/>
          <a:p>
            <a:pPr marL="0" indent="0">
              <a:lnSpc>
                <a:spcPts val="2750"/>
              </a:lnSpc>
              <a:buNone/>
            </a:pPr>
            <a:r>
              <a:rPr lang="en-US" sz="2400" b="1" dirty="0" smtClean="0">
                <a:solidFill>
                  <a:srgbClr val="124E73"/>
                </a:solidFill>
                <a:latin typeface="+mj-lt"/>
                <a:ea typeface="MuseoModerno Medium" pitchFamily="34" charset="-122"/>
                <a:cs typeface="MuseoModerno Medium" pitchFamily="34" charset="-120"/>
              </a:rPr>
              <a:t>Definition</a:t>
            </a:r>
            <a:endParaRPr lang="en-US" sz="2400" b="1" dirty="0">
              <a:latin typeface="+mj-lt"/>
            </a:endParaRPr>
          </a:p>
        </p:txBody>
      </p:sp>
      <p:sp>
        <p:nvSpPr>
          <p:cNvPr id="4" name="Text 2"/>
          <p:cNvSpPr/>
          <p:nvPr/>
        </p:nvSpPr>
        <p:spPr>
          <a:xfrm>
            <a:off x="813053" y="3549891"/>
            <a:ext cx="6244709" cy="1088708"/>
          </a:xfrm>
          <a:prstGeom prst="rect">
            <a:avLst/>
          </a:prstGeom>
          <a:noFill/>
          <a:ln>
            <a:noFill/>
          </a:ln>
        </p:spPr>
        <p:txBody>
          <a:bodyPr wrap="square" lIns="0" tIns="0" rIns="0" bIns="0" rtlCol="0" anchor="t"/>
          <a:lstStyle/>
          <a:p>
            <a:pPr marL="0" indent="0">
              <a:lnSpc>
                <a:spcPts val="2850"/>
              </a:lnSpc>
              <a:buNone/>
            </a:pPr>
            <a:r>
              <a:rPr lang="en-US" sz="2000" dirty="0" smtClean="0">
                <a:solidFill>
                  <a:srgbClr val="2B4150"/>
                </a:solidFill>
                <a:ea typeface="Source Sans Pro" pitchFamily="34" charset="-122"/>
                <a:cs typeface="Source Sans Pro" pitchFamily="34" charset="-120"/>
              </a:rPr>
              <a:t>Detecting and documenting potential risks, threats, and vulnerabilities that could impact the security of information systems. It is the cornerstone of effective risk management.</a:t>
            </a:r>
            <a:endParaRPr lang="en-US" sz="2000" dirty="0"/>
          </a:p>
        </p:txBody>
      </p:sp>
      <p:sp>
        <p:nvSpPr>
          <p:cNvPr id="5" name="Text 3"/>
          <p:cNvSpPr/>
          <p:nvPr/>
        </p:nvSpPr>
        <p:spPr>
          <a:xfrm>
            <a:off x="793790" y="4924306"/>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p:cNvSpPr/>
          <p:nvPr/>
        </p:nvSpPr>
        <p:spPr>
          <a:xfrm>
            <a:off x="7599521" y="3050381"/>
            <a:ext cx="2835235" cy="354330"/>
          </a:xfrm>
          <a:prstGeom prst="rect">
            <a:avLst/>
          </a:prstGeom>
          <a:noFill/>
          <a:ln/>
        </p:spPr>
        <p:txBody>
          <a:bodyPr wrap="none" lIns="0" tIns="0" rIns="0" bIns="0" rtlCol="0" anchor="t"/>
          <a:lstStyle/>
          <a:p>
            <a:pPr marL="0" indent="0">
              <a:lnSpc>
                <a:spcPts val="2750"/>
              </a:lnSpc>
              <a:buNone/>
            </a:pPr>
            <a:r>
              <a:rPr lang="en-US" sz="2400" b="1" dirty="0">
                <a:solidFill>
                  <a:srgbClr val="124E73"/>
                </a:solidFill>
                <a:latin typeface="+mj-lt"/>
                <a:ea typeface="MuseoModerno Medium" pitchFamily="34" charset="-122"/>
                <a:cs typeface="MuseoModerno Medium" pitchFamily="34" charset="-120"/>
              </a:rPr>
              <a:t>Objective</a:t>
            </a:r>
            <a:endParaRPr lang="en-US" sz="2400" b="1" dirty="0">
              <a:latin typeface="+mj-lt"/>
            </a:endParaRPr>
          </a:p>
        </p:txBody>
      </p:sp>
      <p:sp>
        <p:nvSpPr>
          <p:cNvPr id="7" name="Text 5"/>
          <p:cNvSpPr/>
          <p:nvPr/>
        </p:nvSpPr>
        <p:spPr>
          <a:xfrm>
            <a:off x="7599521" y="363152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smtClean="0">
                <a:solidFill>
                  <a:srgbClr val="2B4150"/>
                </a:solidFill>
                <a:latin typeface="Source Sans Pro" pitchFamily="34" charset="0"/>
                <a:ea typeface="Source Sans Pro" pitchFamily="34" charset="-122"/>
                <a:cs typeface="Source Sans Pro" pitchFamily="34" charset="-120"/>
              </a:rPr>
              <a:t>Proactively address risks</a:t>
            </a:r>
            <a:r>
              <a:rPr lang="en-US" sz="1750" dirty="0" smtClean="0">
                <a:solidFill>
                  <a:srgbClr val="2B4150"/>
                </a:solidFill>
                <a:latin typeface="Source Sans Pro" pitchFamily="34" charset="0"/>
                <a:ea typeface="Source Sans Pro" pitchFamily="34" charset="-122"/>
                <a:cs typeface="Source Sans Pro" pitchFamily="34" charset="-120"/>
              </a:rPr>
              <a:t> to prevent damage.</a:t>
            </a:r>
            <a:endParaRPr lang="en-US" sz="1750" dirty="0"/>
          </a:p>
        </p:txBody>
      </p:sp>
      <p:sp>
        <p:nvSpPr>
          <p:cNvPr id="8" name="Text 6"/>
          <p:cNvSpPr/>
          <p:nvPr/>
        </p:nvSpPr>
        <p:spPr>
          <a:xfrm>
            <a:off x="7599521" y="407372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Support informed decision-making for security investments.</a:t>
            </a:r>
            <a:endParaRPr lang="en-US" sz="1750" dirty="0"/>
          </a:p>
        </p:txBody>
      </p:sp>
      <p:sp>
        <p:nvSpPr>
          <p:cNvPr id="9" name="Text 7"/>
          <p:cNvSpPr/>
          <p:nvPr/>
        </p:nvSpPr>
        <p:spPr>
          <a:xfrm>
            <a:off x="7599521" y="451592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Comply with legal and regulatory requirements.</a:t>
            </a:r>
            <a:endParaRPr lang="en-US" sz="1750" dirty="0"/>
          </a:p>
        </p:txBody>
      </p:sp>
      <p:sp>
        <p:nvSpPr>
          <p:cNvPr id="10" name="Text 8"/>
          <p:cNvSpPr/>
          <p:nvPr/>
        </p:nvSpPr>
        <p:spPr>
          <a:xfrm>
            <a:off x="1056831" y="5128379"/>
            <a:ext cx="6244709" cy="362903"/>
          </a:xfrm>
          <a:prstGeom prst="rect">
            <a:avLst/>
          </a:prstGeom>
          <a:noFill/>
          <a:ln/>
        </p:spPr>
        <p:txBody>
          <a:bodyPr wrap="none" lIns="0" tIns="0" rIns="0" bIns="0" rtlCol="0" anchor="t"/>
          <a:lstStyle/>
          <a:p>
            <a:pPr marL="0" indent="0">
              <a:lnSpc>
                <a:spcPts val="2850"/>
              </a:lnSpc>
              <a:buNone/>
            </a:pPr>
            <a:r>
              <a:rPr lang="en-US" sz="2400" b="1" dirty="0">
                <a:solidFill>
                  <a:srgbClr val="325F7B"/>
                </a:solidFill>
                <a:latin typeface="+mj-lt"/>
                <a:ea typeface="Source Sans Pro" pitchFamily="34" charset="-122"/>
                <a:cs typeface="Source Sans Pro" pitchFamily="34" charset="-120"/>
              </a:rPr>
              <a:t>Scope</a:t>
            </a:r>
            <a:r>
              <a:rPr lang="en-US" sz="1750" b="1" dirty="0">
                <a:solidFill>
                  <a:srgbClr val="325F7B"/>
                </a:solidFill>
                <a:latin typeface="Source Sans Pro" pitchFamily="34" charset="0"/>
                <a:ea typeface="Source Sans Pro" pitchFamily="34" charset="-122"/>
                <a:cs typeface="Source Sans Pro" pitchFamily="34" charset="-120"/>
              </a:rPr>
              <a:t>:</a:t>
            </a:r>
            <a:endParaRPr lang="en-US" sz="1750" dirty="0"/>
          </a:p>
        </p:txBody>
      </p:sp>
      <p:sp>
        <p:nvSpPr>
          <p:cNvPr id="11" name="Text 9"/>
          <p:cNvSpPr/>
          <p:nvPr/>
        </p:nvSpPr>
        <p:spPr>
          <a:xfrm>
            <a:off x="776008" y="577698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smtClean="0">
                <a:solidFill>
                  <a:srgbClr val="2B4150"/>
                </a:solidFill>
                <a:ea typeface="Source Sans Pro" pitchFamily="34" charset="-122"/>
                <a:cs typeface="Source Sans Pro" pitchFamily="34" charset="-120"/>
              </a:rPr>
              <a:t>Covers </a:t>
            </a:r>
            <a:r>
              <a:rPr lang="en-US" sz="2000" b="1" dirty="0" smtClean="0">
                <a:solidFill>
                  <a:srgbClr val="2B4150"/>
                </a:solidFill>
                <a:ea typeface="Source Sans Pro" pitchFamily="34" charset="-122"/>
                <a:cs typeface="Source Sans Pro" pitchFamily="34" charset="-120"/>
              </a:rPr>
              <a:t>data</a:t>
            </a:r>
            <a:r>
              <a:rPr lang="en-US" sz="2000" dirty="0" smtClean="0">
                <a:solidFill>
                  <a:srgbClr val="2B4150"/>
                </a:solidFill>
                <a:ea typeface="Source Sans Pro" pitchFamily="34" charset="-122"/>
                <a:cs typeface="Source Sans Pro" pitchFamily="34" charset="-120"/>
              </a:rPr>
              <a:t>, </a:t>
            </a:r>
            <a:r>
              <a:rPr lang="en-US" sz="2000" b="1" dirty="0" smtClean="0">
                <a:solidFill>
                  <a:srgbClr val="2B4150"/>
                </a:solidFill>
                <a:ea typeface="Source Sans Pro" pitchFamily="34" charset="-122"/>
                <a:cs typeface="Source Sans Pro" pitchFamily="34" charset="-120"/>
              </a:rPr>
              <a:t>software</a:t>
            </a:r>
            <a:r>
              <a:rPr lang="en-US" sz="2000" dirty="0" smtClean="0">
                <a:solidFill>
                  <a:srgbClr val="2B4150"/>
                </a:solidFill>
                <a:ea typeface="Source Sans Pro" pitchFamily="34" charset="-122"/>
                <a:cs typeface="Source Sans Pro" pitchFamily="34" charset="-120"/>
              </a:rPr>
              <a:t>, </a:t>
            </a:r>
            <a:r>
              <a:rPr lang="en-US" sz="2000" b="1" dirty="0" smtClean="0">
                <a:solidFill>
                  <a:srgbClr val="2B4150"/>
                </a:solidFill>
                <a:ea typeface="Source Sans Pro" pitchFamily="34" charset="-122"/>
                <a:cs typeface="Source Sans Pro" pitchFamily="34" charset="-120"/>
              </a:rPr>
              <a:t>hardware</a:t>
            </a:r>
            <a:r>
              <a:rPr lang="en-US" sz="2000" dirty="0" smtClean="0">
                <a:solidFill>
                  <a:srgbClr val="2B4150"/>
                </a:solidFill>
                <a:ea typeface="Source Sans Pro" pitchFamily="34" charset="-122"/>
                <a:cs typeface="Source Sans Pro" pitchFamily="34" charset="-120"/>
              </a:rPr>
              <a:t>, </a:t>
            </a:r>
            <a:r>
              <a:rPr lang="en-US" sz="2000" b="1" dirty="0" smtClean="0">
                <a:solidFill>
                  <a:srgbClr val="2B4150"/>
                </a:solidFill>
                <a:ea typeface="Source Sans Pro" pitchFamily="34" charset="-122"/>
                <a:cs typeface="Source Sans Pro" pitchFamily="34" charset="-120"/>
              </a:rPr>
              <a:t>networks</a:t>
            </a:r>
            <a:r>
              <a:rPr lang="en-US" sz="2000" dirty="0" smtClean="0">
                <a:solidFill>
                  <a:srgbClr val="2B4150"/>
                </a:solidFill>
                <a:ea typeface="Source Sans Pro" pitchFamily="34" charset="-122"/>
                <a:cs typeface="Source Sans Pro" pitchFamily="34" charset="-120"/>
              </a:rPr>
              <a:t>, and </a:t>
            </a:r>
            <a:r>
              <a:rPr lang="en-US" sz="2000" b="1" dirty="0" smtClean="0">
                <a:solidFill>
                  <a:srgbClr val="2B4150"/>
                </a:solidFill>
                <a:ea typeface="Source Sans Pro" pitchFamily="34" charset="-122"/>
                <a:cs typeface="Source Sans Pro" pitchFamily="34" charset="-120"/>
              </a:rPr>
              <a:t>human factors</a:t>
            </a:r>
            <a:r>
              <a:rPr lang="en-US" sz="2000" dirty="0" smtClean="0">
                <a:solidFill>
                  <a:srgbClr val="2B4150"/>
                </a:solidFill>
                <a:ea typeface="Source Sans Pro" pitchFamily="34" charset="-122"/>
                <a:cs typeface="Source Sans Pro" pitchFamily="34" charset="-120"/>
              </a:rPr>
              <a:t>.</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43013"/>
            <a:ext cx="8050665" cy="1417558"/>
          </a:xfrm>
          <a:prstGeom prst="rect">
            <a:avLst/>
          </a:prstGeom>
          <a:noFill/>
          <a:ln/>
        </p:spPr>
        <p:txBody>
          <a:bodyPr wrap="square" lIns="0" tIns="0" rIns="0" bIns="0" rtlCol="0" anchor="t"/>
          <a:lstStyle/>
          <a:p>
            <a:pPr marL="0" indent="0">
              <a:lnSpc>
                <a:spcPts val="5550"/>
              </a:lnSpc>
              <a:buNone/>
            </a:pPr>
            <a:r>
              <a:rPr lang="en-US" sz="4450" b="1" dirty="0">
                <a:solidFill>
                  <a:srgbClr val="325F7B"/>
                </a:solidFill>
                <a:ea typeface="MuseoModerno Medium" pitchFamily="34" charset="-122"/>
                <a:cs typeface="MuseoModerno Medium" pitchFamily="34" charset="-120"/>
              </a:rPr>
              <a:t>Importance of Risk Identification</a:t>
            </a:r>
            <a:endParaRPr lang="en-US" sz="4450" b="1" dirty="0"/>
          </a:p>
        </p:txBody>
      </p:sp>
      <p:sp>
        <p:nvSpPr>
          <p:cNvPr id="4" name="Text 1"/>
          <p:cNvSpPr/>
          <p:nvPr/>
        </p:nvSpPr>
        <p:spPr>
          <a:xfrm>
            <a:off x="6280189" y="2425243"/>
            <a:ext cx="7556421" cy="362903"/>
          </a:xfrm>
          <a:prstGeom prst="rect">
            <a:avLst/>
          </a:prstGeom>
          <a:noFill/>
          <a:ln/>
        </p:spPr>
        <p:txBody>
          <a:bodyPr wrap="none" lIns="0" tIns="0" rIns="0" bIns="0" rtlCol="0" anchor="t"/>
          <a:lstStyle/>
          <a:p>
            <a:pPr marL="0" indent="0">
              <a:lnSpc>
                <a:spcPts val="2850"/>
              </a:lnSpc>
              <a:buNone/>
            </a:pPr>
            <a:r>
              <a:rPr lang="en-US" sz="2400" b="1" dirty="0">
                <a:solidFill>
                  <a:srgbClr val="325F7B"/>
                </a:solidFill>
                <a:ea typeface="Source Sans Pro" pitchFamily="34" charset="-122"/>
                <a:cs typeface="Source Sans Pro" pitchFamily="34" charset="-120"/>
              </a:rPr>
              <a:t>Why It Matters:</a:t>
            </a:r>
            <a:endParaRPr lang="en-US" sz="2400" b="1" dirty="0"/>
          </a:p>
        </p:txBody>
      </p:sp>
      <p:sp>
        <p:nvSpPr>
          <p:cNvPr id="5" name="Text 2"/>
          <p:cNvSpPr/>
          <p:nvPr/>
        </p:nvSpPr>
        <p:spPr>
          <a:xfrm>
            <a:off x="6280188" y="317932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B4150"/>
                </a:solidFill>
                <a:ea typeface="Source Sans Pro" pitchFamily="34" charset="-122"/>
                <a:cs typeface="Source Sans Pro" pitchFamily="34" charset="-120"/>
              </a:rPr>
              <a:t>Prevent data breaches and security incidents.</a:t>
            </a:r>
            <a:endParaRPr lang="en-US" sz="2000" dirty="0"/>
          </a:p>
        </p:txBody>
      </p:sp>
      <p:sp>
        <p:nvSpPr>
          <p:cNvPr id="6" name="Text 3"/>
          <p:cNvSpPr/>
          <p:nvPr/>
        </p:nvSpPr>
        <p:spPr>
          <a:xfrm>
            <a:off x="6280190" y="369808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B4150"/>
                </a:solidFill>
                <a:ea typeface="Source Sans Pro" pitchFamily="34" charset="-122"/>
                <a:cs typeface="Source Sans Pro" pitchFamily="34" charset="-120"/>
              </a:rPr>
              <a:t>Avoid </a:t>
            </a:r>
            <a:r>
              <a:rPr lang="en-US" sz="2000" b="1" dirty="0">
                <a:solidFill>
                  <a:srgbClr val="2B4150"/>
                </a:solidFill>
                <a:ea typeface="Source Sans Pro" pitchFamily="34" charset="-122"/>
                <a:cs typeface="Source Sans Pro" pitchFamily="34" charset="-120"/>
              </a:rPr>
              <a:t>financial losses</a:t>
            </a:r>
            <a:r>
              <a:rPr lang="en-US" sz="2000" dirty="0">
                <a:solidFill>
                  <a:srgbClr val="2B4150"/>
                </a:solidFill>
                <a:ea typeface="Source Sans Pro" pitchFamily="34" charset="-122"/>
                <a:cs typeface="Source Sans Pro" pitchFamily="34" charset="-120"/>
              </a:rPr>
              <a:t> from attacks and system failures.</a:t>
            </a:r>
            <a:endParaRPr lang="en-US" sz="2000" dirty="0"/>
          </a:p>
        </p:txBody>
      </p:sp>
      <p:sp>
        <p:nvSpPr>
          <p:cNvPr id="7" name="Text 4"/>
          <p:cNvSpPr/>
          <p:nvPr/>
        </p:nvSpPr>
        <p:spPr>
          <a:xfrm>
            <a:off x="6280190" y="421683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B4150"/>
                </a:solidFill>
                <a:ea typeface="Source Sans Pro" pitchFamily="34" charset="-122"/>
                <a:cs typeface="Source Sans Pro" pitchFamily="34" charset="-120"/>
              </a:rPr>
              <a:t>Protect </a:t>
            </a:r>
            <a:r>
              <a:rPr lang="en-US" sz="2000" b="1" dirty="0">
                <a:solidFill>
                  <a:srgbClr val="2B4150"/>
                </a:solidFill>
                <a:ea typeface="Source Sans Pro" pitchFamily="34" charset="-122"/>
                <a:cs typeface="Source Sans Pro" pitchFamily="34" charset="-120"/>
              </a:rPr>
              <a:t>brand reputation</a:t>
            </a:r>
            <a:r>
              <a:rPr lang="en-US" sz="2000" dirty="0">
                <a:solidFill>
                  <a:srgbClr val="2B4150"/>
                </a:solidFill>
                <a:ea typeface="Source Sans Pro" pitchFamily="34" charset="-122"/>
                <a:cs typeface="Source Sans Pro" pitchFamily="34" charset="-120"/>
              </a:rPr>
              <a:t> by maintaining trust.</a:t>
            </a:r>
            <a:endParaRPr lang="en-US" sz="2000" dirty="0"/>
          </a:p>
        </p:txBody>
      </p:sp>
      <p:sp>
        <p:nvSpPr>
          <p:cNvPr id="8" name="Text 5"/>
          <p:cNvSpPr/>
          <p:nvPr/>
        </p:nvSpPr>
        <p:spPr>
          <a:xfrm>
            <a:off x="6280187" y="4789467"/>
            <a:ext cx="7556421" cy="362903"/>
          </a:xfrm>
          <a:prstGeom prst="rect">
            <a:avLst/>
          </a:prstGeom>
          <a:noFill/>
          <a:ln/>
        </p:spPr>
        <p:txBody>
          <a:bodyPr wrap="none" lIns="0" tIns="0" rIns="0" bIns="0" rtlCol="0" anchor="t"/>
          <a:lstStyle/>
          <a:p>
            <a:pPr marL="0" indent="0">
              <a:lnSpc>
                <a:spcPts val="2850"/>
              </a:lnSpc>
              <a:buNone/>
            </a:pPr>
            <a:r>
              <a:rPr lang="en-US" sz="2400" b="1" dirty="0">
                <a:solidFill>
                  <a:srgbClr val="325F7B"/>
                </a:solidFill>
                <a:ea typeface="Source Sans Pro" pitchFamily="34" charset="-122"/>
                <a:cs typeface="Source Sans Pro" pitchFamily="34" charset="-120"/>
              </a:rPr>
              <a:t>Consequences of Neglecting Risks:</a:t>
            </a:r>
            <a:endParaRPr lang="en-US" sz="2400" b="1" dirty="0"/>
          </a:p>
        </p:txBody>
      </p:sp>
      <p:sp>
        <p:nvSpPr>
          <p:cNvPr id="9" name="Text 6"/>
          <p:cNvSpPr/>
          <p:nvPr/>
        </p:nvSpPr>
        <p:spPr>
          <a:xfrm>
            <a:off x="6280186" y="5427404"/>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B4150"/>
                </a:solidFill>
                <a:ea typeface="Source Sans Pro" pitchFamily="34" charset="-122"/>
                <a:cs typeface="Source Sans Pro" pitchFamily="34" charset="-120"/>
              </a:rPr>
              <a:t>Increased exposure to threats like ransomware, insider threats, or phishing.</a:t>
            </a:r>
            <a:endParaRPr lang="en-US" sz="2000" dirty="0"/>
          </a:p>
        </p:txBody>
      </p:sp>
      <p:sp>
        <p:nvSpPr>
          <p:cNvPr id="10" name="Text 7"/>
          <p:cNvSpPr/>
          <p:nvPr/>
        </p:nvSpPr>
        <p:spPr>
          <a:xfrm>
            <a:off x="6280185" y="588225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solidFill>
                  <a:srgbClr val="2B4150"/>
                </a:solidFill>
                <a:ea typeface="Source Sans Pro" pitchFamily="34" charset="-122"/>
                <a:cs typeface="Source Sans Pro" pitchFamily="34" charset="-120"/>
              </a:rPr>
              <a:t>Operational disruptions</a:t>
            </a:r>
            <a:r>
              <a:rPr lang="en-US" sz="2000" dirty="0">
                <a:solidFill>
                  <a:srgbClr val="2B4150"/>
                </a:solidFill>
                <a:ea typeface="Source Sans Pro" pitchFamily="34" charset="-122"/>
                <a:cs typeface="Source Sans Pro" pitchFamily="34" charset="-120"/>
              </a:rPr>
              <a:t> and loss of sensitive data.</a:t>
            </a:r>
            <a:endParaRPr lang="en-US" sz="2000" dirty="0"/>
          </a:p>
        </p:txBody>
      </p:sp>
      <p:sp>
        <p:nvSpPr>
          <p:cNvPr id="11" name="Text 8"/>
          <p:cNvSpPr/>
          <p:nvPr/>
        </p:nvSpPr>
        <p:spPr>
          <a:xfrm>
            <a:off x="6280190" y="633733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B4150"/>
                </a:solidFill>
                <a:ea typeface="Source Sans Pro" pitchFamily="34" charset="-122"/>
                <a:cs typeface="Source Sans Pro" pitchFamily="34" charset="-120"/>
              </a:rPr>
              <a:t>Legal fines and regulatory penalties.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62658"/>
            <a:ext cx="6272451" cy="708779"/>
          </a:xfrm>
          <a:prstGeom prst="rect">
            <a:avLst/>
          </a:prstGeom>
          <a:noFill/>
          <a:ln/>
        </p:spPr>
        <p:txBody>
          <a:bodyPr wrap="none" lIns="0" tIns="0" rIns="0" bIns="0" rtlCol="0" anchor="t"/>
          <a:lstStyle/>
          <a:p>
            <a:pPr marL="0" indent="0">
              <a:lnSpc>
                <a:spcPts val="5550"/>
              </a:lnSpc>
              <a:buNone/>
            </a:pPr>
            <a:r>
              <a:rPr lang="en-US" sz="4450" b="1" dirty="0">
                <a:solidFill>
                  <a:srgbClr val="124E73"/>
                </a:solidFill>
                <a:ea typeface="MuseoModerno Medium" pitchFamily="34" charset="-122"/>
                <a:cs typeface="MuseoModerno Medium" pitchFamily="34" charset="-120"/>
              </a:rPr>
              <a:t>Types of Security Risks</a:t>
            </a:r>
            <a:endParaRPr lang="en-US" sz="4450" b="1" dirty="0"/>
          </a:p>
        </p:txBody>
      </p:sp>
      <p:sp>
        <p:nvSpPr>
          <p:cNvPr id="4" name="Shape 1"/>
          <p:cNvSpPr/>
          <p:nvPr/>
        </p:nvSpPr>
        <p:spPr>
          <a:xfrm>
            <a:off x="6280190" y="2311598"/>
            <a:ext cx="3664863" cy="2395657"/>
          </a:xfrm>
          <a:prstGeom prst="roundRect">
            <a:avLst>
              <a:gd name="adj" fmla="val 1420"/>
            </a:avLst>
          </a:prstGeom>
          <a:solidFill>
            <a:srgbClr val="F3EEE3"/>
          </a:solidFill>
          <a:ln/>
        </p:spPr>
      </p:sp>
      <p:sp>
        <p:nvSpPr>
          <p:cNvPr id="5" name="Text 2"/>
          <p:cNvSpPr/>
          <p:nvPr/>
        </p:nvSpPr>
        <p:spPr>
          <a:xfrm>
            <a:off x="6507004" y="25384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B4150"/>
                </a:solidFill>
                <a:ea typeface="MuseoModerno Medium" pitchFamily="34" charset="-122"/>
                <a:cs typeface="MuseoModerno Medium" pitchFamily="34" charset="-120"/>
              </a:rPr>
              <a:t>External Risks</a:t>
            </a:r>
            <a:endParaRPr lang="en-US" sz="2200" b="1" dirty="0"/>
          </a:p>
        </p:txBody>
      </p:sp>
      <p:sp>
        <p:nvSpPr>
          <p:cNvPr id="6" name="Text 3"/>
          <p:cNvSpPr/>
          <p:nvPr/>
        </p:nvSpPr>
        <p:spPr>
          <a:xfrm>
            <a:off x="6507004" y="3028831"/>
            <a:ext cx="3211235" cy="1088708"/>
          </a:xfrm>
          <a:prstGeom prst="rect">
            <a:avLst/>
          </a:prstGeom>
          <a:noFill/>
          <a:ln/>
        </p:spPr>
        <p:txBody>
          <a:bodyPr wrap="square" lIns="0" tIns="0" rIns="0" bIns="0" rtlCol="0" anchor="t"/>
          <a:lstStyle/>
          <a:p>
            <a:pPr marL="0" indent="0">
              <a:lnSpc>
                <a:spcPts val="2850"/>
              </a:lnSpc>
              <a:buNone/>
            </a:pPr>
            <a:r>
              <a:rPr lang="en-US" sz="2000" dirty="0">
                <a:solidFill>
                  <a:srgbClr val="2B4150"/>
                </a:solidFill>
                <a:ea typeface="Source Sans Pro" pitchFamily="34" charset="-122"/>
                <a:cs typeface="Source Sans Pro" pitchFamily="34" charset="-120"/>
              </a:rPr>
              <a:t>Threats originating outside the organization, such as hacking, phishing, and malware</a:t>
            </a:r>
            <a:r>
              <a:rPr lang="en-US" sz="1750" dirty="0">
                <a:solidFill>
                  <a:srgbClr val="2B4150"/>
                </a:solidFill>
                <a:latin typeface="Source Sans Pro" pitchFamily="34" charset="0"/>
                <a:ea typeface="Source Sans Pro" pitchFamily="34" charset="-122"/>
                <a:cs typeface="Source Sans Pro" pitchFamily="34" charset="-120"/>
              </a:rPr>
              <a:t>.</a:t>
            </a:r>
            <a:endParaRPr lang="en-US" sz="1750" dirty="0"/>
          </a:p>
        </p:txBody>
      </p:sp>
      <p:sp>
        <p:nvSpPr>
          <p:cNvPr id="7" name="Shape 4"/>
          <p:cNvSpPr/>
          <p:nvPr/>
        </p:nvSpPr>
        <p:spPr>
          <a:xfrm>
            <a:off x="10171867" y="2311598"/>
            <a:ext cx="3664863" cy="2395657"/>
          </a:xfrm>
          <a:prstGeom prst="roundRect">
            <a:avLst>
              <a:gd name="adj" fmla="val 1420"/>
            </a:avLst>
          </a:prstGeom>
          <a:solidFill>
            <a:srgbClr val="F3EEE3"/>
          </a:solidFill>
          <a:ln/>
        </p:spPr>
      </p:sp>
      <p:sp>
        <p:nvSpPr>
          <p:cNvPr id="8" name="Text 5"/>
          <p:cNvSpPr/>
          <p:nvPr/>
        </p:nvSpPr>
        <p:spPr>
          <a:xfrm>
            <a:off x="10398681" y="25384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B4150"/>
                </a:solidFill>
                <a:ea typeface="MuseoModerno Medium" pitchFamily="34" charset="-122"/>
                <a:cs typeface="MuseoModerno Medium" pitchFamily="34" charset="-120"/>
              </a:rPr>
              <a:t>Internal Risks</a:t>
            </a:r>
            <a:endParaRPr lang="en-US" sz="2200" b="1" dirty="0"/>
          </a:p>
        </p:txBody>
      </p:sp>
      <p:sp>
        <p:nvSpPr>
          <p:cNvPr id="9" name="Text 6"/>
          <p:cNvSpPr/>
          <p:nvPr/>
        </p:nvSpPr>
        <p:spPr>
          <a:xfrm>
            <a:off x="10398681" y="3028831"/>
            <a:ext cx="3438049" cy="1451610"/>
          </a:xfrm>
          <a:prstGeom prst="rect">
            <a:avLst/>
          </a:prstGeom>
          <a:noFill/>
          <a:ln/>
        </p:spPr>
        <p:txBody>
          <a:bodyPr wrap="square" lIns="0" tIns="0" rIns="0" bIns="0" rtlCol="0" anchor="t"/>
          <a:lstStyle/>
          <a:p>
            <a:pPr marL="0" indent="0">
              <a:lnSpc>
                <a:spcPts val="2850"/>
              </a:lnSpc>
              <a:buNone/>
            </a:pPr>
            <a:r>
              <a:rPr lang="en-US" sz="2000" dirty="0">
                <a:solidFill>
                  <a:srgbClr val="2B4150"/>
                </a:solidFill>
                <a:ea typeface="Source Sans Pro" pitchFamily="34" charset="-122"/>
                <a:cs typeface="Source Sans Pro" pitchFamily="34" charset="-120"/>
              </a:rPr>
              <a:t>Risks caused by employees, whether accidental or malicious. Examples include insider threats and human errors.</a:t>
            </a:r>
            <a:endParaRPr lang="en-US" sz="2000" dirty="0"/>
          </a:p>
        </p:txBody>
      </p:sp>
      <p:sp>
        <p:nvSpPr>
          <p:cNvPr id="10" name="Shape 7"/>
          <p:cNvSpPr/>
          <p:nvPr/>
        </p:nvSpPr>
        <p:spPr>
          <a:xfrm>
            <a:off x="6280190" y="4934069"/>
            <a:ext cx="3664863" cy="2032754"/>
          </a:xfrm>
          <a:prstGeom prst="roundRect">
            <a:avLst>
              <a:gd name="adj" fmla="val 1674"/>
            </a:avLst>
          </a:prstGeom>
          <a:solidFill>
            <a:srgbClr val="F3EEE3"/>
          </a:solidFill>
          <a:ln/>
        </p:spPr>
      </p:sp>
      <p:sp>
        <p:nvSpPr>
          <p:cNvPr id="11" name="Text 8"/>
          <p:cNvSpPr/>
          <p:nvPr/>
        </p:nvSpPr>
        <p:spPr>
          <a:xfrm>
            <a:off x="6507004" y="516088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B4150"/>
                </a:solidFill>
                <a:ea typeface="MuseoModerno Medium" pitchFamily="34" charset="-122"/>
                <a:cs typeface="MuseoModerno Medium" pitchFamily="34" charset="-120"/>
              </a:rPr>
              <a:t>Operational Risks</a:t>
            </a:r>
            <a:endParaRPr lang="en-US" sz="2200" b="1" dirty="0"/>
          </a:p>
        </p:txBody>
      </p:sp>
      <p:sp>
        <p:nvSpPr>
          <p:cNvPr id="12" name="Text 9"/>
          <p:cNvSpPr/>
          <p:nvPr/>
        </p:nvSpPr>
        <p:spPr>
          <a:xfrm>
            <a:off x="6507004" y="5651302"/>
            <a:ext cx="3211235" cy="1088708"/>
          </a:xfrm>
          <a:prstGeom prst="rect">
            <a:avLst/>
          </a:prstGeom>
          <a:noFill/>
          <a:ln/>
        </p:spPr>
        <p:txBody>
          <a:bodyPr wrap="square" lIns="0" tIns="0" rIns="0" bIns="0" rtlCol="0" anchor="t"/>
          <a:lstStyle/>
          <a:p>
            <a:pPr marL="0" indent="0">
              <a:lnSpc>
                <a:spcPts val="2850"/>
              </a:lnSpc>
              <a:buNone/>
            </a:pPr>
            <a:r>
              <a:rPr lang="en-US" sz="2000" dirty="0">
                <a:solidFill>
                  <a:srgbClr val="2B4150"/>
                </a:solidFill>
                <a:ea typeface="Source Sans Pro" pitchFamily="34" charset="-122"/>
                <a:cs typeface="Source Sans Pro" pitchFamily="34" charset="-120"/>
              </a:rPr>
              <a:t>Downtime caused by system failures, outdated software, or poor infrastructure.</a:t>
            </a:r>
            <a:endParaRPr lang="en-US" sz="2000" dirty="0"/>
          </a:p>
        </p:txBody>
      </p:sp>
      <p:sp>
        <p:nvSpPr>
          <p:cNvPr id="13" name="Shape 10"/>
          <p:cNvSpPr/>
          <p:nvPr/>
        </p:nvSpPr>
        <p:spPr>
          <a:xfrm>
            <a:off x="10171867" y="4934069"/>
            <a:ext cx="3664863" cy="2032754"/>
          </a:xfrm>
          <a:prstGeom prst="roundRect">
            <a:avLst>
              <a:gd name="adj" fmla="val 1674"/>
            </a:avLst>
          </a:prstGeom>
          <a:solidFill>
            <a:srgbClr val="F3EEE3"/>
          </a:solidFill>
          <a:ln/>
        </p:spPr>
      </p:sp>
      <p:sp>
        <p:nvSpPr>
          <p:cNvPr id="14" name="Text 11"/>
          <p:cNvSpPr/>
          <p:nvPr/>
        </p:nvSpPr>
        <p:spPr>
          <a:xfrm>
            <a:off x="10398681" y="516088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B4150"/>
                </a:solidFill>
                <a:ea typeface="MuseoModerno Medium" pitchFamily="34" charset="-122"/>
                <a:cs typeface="MuseoModerno Medium" pitchFamily="34" charset="-120"/>
              </a:rPr>
              <a:t>Environmental Risks</a:t>
            </a:r>
            <a:endParaRPr lang="en-US" sz="2200" b="1" dirty="0"/>
          </a:p>
        </p:txBody>
      </p:sp>
      <p:sp>
        <p:nvSpPr>
          <p:cNvPr id="15" name="Text 12"/>
          <p:cNvSpPr/>
          <p:nvPr/>
        </p:nvSpPr>
        <p:spPr>
          <a:xfrm>
            <a:off x="10398681" y="5651302"/>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ea typeface="Source Sans Pro" pitchFamily="34" charset="-122"/>
                <a:cs typeface="Source Sans Pro" pitchFamily="34" charset="-120"/>
              </a:rPr>
              <a:t>Natural disasters like floods, earthquakes, or power outages impacting IT systems.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630394" y="385227"/>
            <a:ext cx="6642854" cy="636032"/>
          </a:xfrm>
          <a:prstGeom prst="rect">
            <a:avLst/>
          </a:prstGeom>
          <a:noFill/>
          <a:ln/>
        </p:spPr>
        <p:txBody>
          <a:bodyPr wrap="none" lIns="0" tIns="0" rIns="0" bIns="0" rtlCol="0" anchor="t"/>
          <a:lstStyle/>
          <a:p>
            <a:pPr marL="0" indent="0">
              <a:lnSpc>
                <a:spcPts val="5000"/>
              </a:lnSpc>
              <a:buNone/>
            </a:pPr>
            <a:r>
              <a:rPr lang="en-US" sz="4400" b="1" dirty="0">
                <a:solidFill>
                  <a:srgbClr val="124E73"/>
                </a:solidFill>
                <a:ea typeface="MuseoModerno Medium" pitchFamily="34" charset="-122"/>
                <a:cs typeface="MuseoModerno Medium" pitchFamily="34" charset="-120"/>
              </a:rPr>
              <a:t>Steps in Risk Identification</a:t>
            </a:r>
            <a:endParaRPr lang="en-US" sz="4400" b="1" dirty="0"/>
          </a:p>
        </p:txBody>
      </p:sp>
      <p:pic>
        <p:nvPicPr>
          <p:cNvPr id="3" name="Image 0" descr="preencoded.png"/>
          <p:cNvPicPr>
            <a:picLocks noChangeAspect="1"/>
          </p:cNvPicPr>
          <p:nvPr/>
        </p:nvPicPr>
        <p:blipFill>
          <a:blip r:embed="rId3"/>
          <a:stretch>
            <a:fillRect/>
          </a:stretch>
        </p:blipFill>
        <p:spPr>
          <a:xfrm>
            <a:off x="3359944" y="1603296"/>
            <a:ext cx="1307306" cy="1172528"/>
          </a:xfrm>
          <a:prstGeom prst="rect">
            <a:avLst/>
          </a:prstGeom>
        </p:spPr>
      </p:pic>
      <p:sp>
        <p:nvSpPr>
          <p:cNvPr id="4" name="Text 1"/>
          <p:cNvSpPr/>
          <p:nvPr/>
        </p:nvSpPr>
        <p:spPr>
          <a:xfrm>
            <a:off x="3953947" y="2131338"/>
            <a:ext cx="119301" cy="407075"/>
          </a:xfrm>
          <a:prstGeom prst="rect">
            <a:avLst/>
          </a:prstGeom>
          <a:noFill/>
          <a:ln/>
        </p:spPr>
        <p:txBody>
          <a:bodyPr wrap="none" lIns="0" tIns="0" rIns="0" bIns="0" rtlCol="0" anchor="t"/>
          <a:lstStyle/>
          <a:p>
            <a:pPr marL="0" indent="0" algn="ctr">
              <a:lnSpc>
                <a:spcPts val="3200"/>
              </a:lnSpc>
              <a:buNone/>
            </a:pPr>
            <a:r>
              <a:rPr lang="en-US" sz="2000" dirty="0">
                <a:solidFill>
                  <a:srgbClr val="2B4150"/>
                </a:solidFill>
                <a:ea typeface="MuseoModerno Medium" pitchFamily="34" charset="-122"/>
                <a:cs typeface="MuseoModerno Medium" pitchFamily="34" charset="-120"/>
              </a:rPr>
              <a:t>1</a:t>
            </a:r>
            <a:endParaRPr lang="en-US" sz="2000" dirty="0"/>
          </a:p>
        </p:txBody>
      </p:sp>
      <p:sp>
        <p:nvSpPr>
          <p:cNvPr id="5" name="Text 2"/>
          <p:cNvSpPr/>
          <p:nvPr/>
        </p:nvSpPr>
        <p:spPr>
          <a:xfrm>
            <a:off x="4870728" y="1806773"/>
            <a:ext cx="2544008" cy="318016"/>
          </a:xfrm>
          <a:prstGeom prst="rect">
            <a:avLst/>
          </a:prstGeom>
          <a:noFill/>
          <a:ln/>
        </p:spPr>
        <p:txBody>
          <a:bodyPr wrap="none" lIns="0" tIns="0" rIns="0" bIns="0" rtlCol="0" anchor="t"/>
          <a:lstStyle/>
          <a:p>
            <a:pPr marL="0" indent="0" algn="l">
              <a:lnSpc>
                <a:spcPts val="2500"/>
              </a:lnSpc>
              <a:buNone/>
            </a:pPr>
            <a:r>
              <a:rPr lang="en-US" sz="2000" b="1" dirty="0">
                <a:solidFill>
                  <a:srgbClr val="2B4150"/>
                </a:solidFill>
                <a:ea typeface="MuseoModerno Medium" pitchFamily="34" charset="-122"/>
                <a:cs typeface="MuseoModerno Medium" pitchFamily="34" charset="-120"/>
              </a:rPr>
              <a:t>Asset Identification</a:t>
            </a:r>
            <a:endParaRPr lang="en-US" sz="2000" b="1" dirty="0"/>
          </a:p>
        </p:txBody>
      </p:sp>
      <p:sp>
        <p:nvSpPr>
          <p:cNvPr id="6" name="Text 3"/>
          <p:cNvSpPr/>
          <p:nvPr/>
        </p:nvSpPr>
        <p:spPr>
          <a:xfrm>
            <a:off x="4870728" y="2246828"/>
            <a:ext cx="3150632" cy="325517"/>
          </a:xfrm>
          <a:prstGeom prst="rect">
            <a:avLst/>
          </a:prstGeom>
          <a:noFill/>
          <a:ln/>
        </p:spPr>
        <p:txBody>
          <a:bodyPr wrap="none" lIns="0" tIns="0" rIns="0" bIns="0" rtlCol="0" anchor="t"/>
          <a:lstStyle/>
          <a:p>
            <a:pPr marL="0" indent="0" algn="l">
              <a:lnSpc>
                <a:spcPts val="2550"/>
              </a:lnSpc>
              <a:buNone/>
            </a:pPr>
            <a:r>
              <a:rPr lang="en-US" sz="2000" dirty="0">
                <a:solidFill>
                  <a:srgbClr val="2B4150"/>
                </a:solidFill>
                <a:ea typeface="Source Sans Pro" pitchFamily="34" charset="-122"/>
                <a:cs typeface="Source Sans Pro" pitchFamily="34" charset="-120"/>
              </a:rPr>
              <a:t>Document and classify critical assets.</a:t>
            </a:r>
            <a:endParaRPr lang="en-US" sz="2000" dirty="0"/>
          </a:p>
        </p:txBody>
      </p:sp>
      <p:sp>
        <p:nvSpPr>
          <p:cNvPr id="7" name="Shape 4"/>
          <p:cNvSpPr/>
          <p:nvPr/>
        </p:nvSpPr>
        <p:spPr>
          <a:xfrm>
            <a:off x="4718090" y="2791658"/>
            <a:ext cx="9149239" cy="11430"/>
          </a:xfrm>
          <a:prstGeom prst="roundRect">
            <a:avLst>
              <a:gd name="adj" fmla="val 267096"/>
            </a:avLst>
          </a:prstGeom>
          <a:solidFill>
            <a:srgbClr val="D9D4C9"/>
          </a:solidFill>
          <a:ln/>
        </p:spPr>
      </p:sp>
      <p:pic>
        <p:nvPicPr>
          <p:cNvPr id="8" name="Image 1" descr="preencoded.png"/>
          <p:cNvPicPr>
            <a:picLocks noChangeAspect="1"/>
          </p:cNvPicPr>
          <p:nvPr/>
        </p:nvPicPr>
        <p:blipFill>
          <a:blip r:embed="rId4"/>
          <a:stretch>
            <a:fillRect/>
          </a:stretch>
        </p:blipFill>
        <p:spPr>
          <a:xfrm>
            <a:off x="2706291" y="2826663"/>
            <a:ext cx="2614732" cy="1172528"/>
          </a:xfrm>
          <a:prstGeom prst="rect">
            <a:avLst/>
          </a:prstGeom>
        </p:spPr>
      </p:pic>
      <p:sp>
        <p:nvSpPr>
          <p:cNvPr id="9" name="Text 5"/>
          <p:cNvSpPr/>
          <p:nvPr/>
        </p:nvSpPr>
        <p:spPr>
          <a:xfrm>
            <a:off x="3942874" y="3209330"/>
            <a:ext cx="141446" cy="407075"/>
          </a:xfrm>
          <a:prstGeom prst="rect">
            <a:avLst/>
          </a:prstGeom>
          <a:noFill/>
          <a:ln/>
        </p:spPr>
        <p:txBody>
          <a:bodyPr wrap="none" lIns="0" tIns="0" rIns="0" bIns="0" rtlCol="0" anchor="t"/>
          <a:lstStyle/>
          <a:p>
            <a:pPr marL="0" indent="0" algn="ctr">
              <a:lnSpc>
                <a:spcPts val="3200"/>
              </a:lnSpc>
              <a:buNone/>
            </a:pPr>
            <a:r>
              <a:rPr lang="en-US" sz="2000" dirty="0">
                <a:solidFill>
                  <a:srgbClr val="2B4150"/>
                </a:solidFill>
                <a:ea typeface="MuseoModerno Medium" pitchFamily="34" charset="-122"/>
                <a:cs typeface="MuseoModerno Medium" pitchFamily="34" charset="-120"/>
              </a:rPr>
              <a:t>2</a:t>
            </a:r>
            <a:endParaRPr lang="en-US" sz="2000" dirty="0"/>
          </a:p>
        </p:txBody>
      </p:sp>
      <p:sp>
        <p:nvSpPr>
          <p:cNvPr id="10" name="Text 6"/>
          <p:cNvSpPr/>
          <p:nvPr/>
        </p:nvSpPr>
        <p:spPr>
          <a:xfrm>
            <a:off x="5524500" y="3030141"/>
            <a:ext cx="2151817" cy="318016"/>
          </a:xfrm>
          <a:prstGeom prst="rect">
            <a:avLst/>
          </a:prstGeom>
          <a:noFill/>
          <a:ln/>
        </p:spPr>
        <p:txBody>
          <a:bodyPr wrap="none" lIns="0" tIns="0" rIns="0" bIns="0" rtlCol="0" anchor="t"/>
          <a:lstStyle/>
          <a:p>
            <a:pPr marL="0" indent="0" algn="l">
              <a:lnSpc>
                <a:spcPts val="2500"/>
              </a:lnSpc>
              <a:buNone/>
            </a:pPr>
            <a:r>
              <a:rPr lang="en-US" sz="2000" b="1" dirty="0">
                <a:solidFill>
                  <a:srgbClr val="2B4150"/>
                </a:solidFill>
                <a:ea typeface="MuseoModerno Medium" pitchFamily="34" charset="-122"/>
                <a:cs typeface="MuseoModerno Medium" pitchFamily="34" charset="-120"/>
              </a:rPr>
              <a:t>Threat Analysis</a:t>
            </a:r>
            <a:endParaRPr lang="en-US" sz="2000" b="1" dirty="0"/>
          </a:p>
        </p:txBody>
      </p:sp>
      <p:sp>
        <p:nvSpPr>
          <p:cNvPr id="11" name="Text 7"/>
          <p:cNvSpPr/>
          <p:nvPr/>
        </p:nvSpPr>
        <p:spPr>
          <a:xfrm>
            <a:off x="5524500" y="3470196"/>
            <a:ext cx="2151817" cy="325517"/>
          </a:xfrm>
          <a:prstGeom prst="rect">
            <a:avLst/>
          </a:prstGeom>
          <a:noFill/>
          <a:ln/>
        </p:spPr>
        <p:txBody>
          <a:bodyPr wrap="none" lIns="0" tIns="0" rIns="0" bIns="0" rtlCol="0" anchor="t"/>
          <a:lstStyle/>
          <a:p>
            <a:pPr marL="0" indent="0" algn="l">
              <a:lnSpc>
                <a:spcPts val="2550"/>
              </a:lnSpc>
              <a:buNone/>
            </a:pPr>
            <a:r>
              <a:rPr lang="en-US" sz="2000" dirty="0">
                <a:solidFill>
                  <a:srgbClr val="2B4150"/>
                </a:solidFill>
                <a:ea typeface="Source Sans Pro" pitchFamily="34" charset="-122"/>
                <a:cs typeface="Source Sans Pro" pitchFamily="34" charset="-120"/>
              </a:rPr>
              <a:t>Identify potential threats.</a:t>
            </a:r>
            <a:endParaRPr lang="en-US" sz="2000" dirty="0"/>
          </a:p>
        </p:txBody>
      </p:sp>
      <p:sp>
        <p:nvSpPr>
          <p:cNvPr id="12" name="Shape 8"/>
          <p:cNvSpPr/>
          <p:nvPr/>
        </p:nvSpPr>
        <p:spPr>
          <a:xfrm>
            <a:off x="5371862" y="4015026"/>
            <a:ext cx="8495467" cy="11430"/>
          </a:xfrm>
          <a:prstGeom prst="roundRect">
            <a:avLst>
              <a:gd name="adj" fmla="val 267096"/>
            </a:avLst>
          </a:prstGeom>
          <a:solidFill>
            <a:srgbClr val="D9D4C9"/>
          </a:solidFill>
          <a:ln/>
        </p:spPr>
      </p:sp>
      <p:pic>
        <p:nvPicPr>
          <p:cNvPr id="13" name="Image 2" descr="preencoded.png"/>
          <p:cNvPicPr>
            <a:picLocks noChangeAspect="1"/>
          </p:cNvPicPr>
          <p:nvPr/>
        </p:nvPicPr>
        <p:blipFill>
          <a:blip r:embed="rId5"/>
          <a:stretch>
            <a:fillRect/>
          </a:stretch>
        </p:blipFill>
        <p:spPr>
          <a:xfrm>
            <a:off x="2052518" y="4050030"/>
            <a:ext cx="3922157" cy="1172528"/>
          </a:xfrm>
          <a:prstGeom prst="rect">
            <a:avLst/>
          </a:prstGeom>
        </p:spPr>
      </p:pic>
      <p:sp>
        <p:nvSpPr>
          <p:cNvPr id="14" name="Text 9"/>
          <p:cNvSpPr/>
          <p:nvPr/>
        </p:nvSpPr>
        <p:spPr>
          <a:xfrm>
            <a:off x="3942040" y="4432697"/>
            <a:ext cx="142994" cy="407075"/>
          </a:xfrm>
          <a:prstGeom prst="rect">
            <a:avLst/>
          </a:prstGeom>
          <a:noFill/>
          <a:ln/>
        </p:spPr>
        <p:txBody>
          <a:bodyPr wrap="none" lIns="0" tIns="0" rIns="0" bIns="0" rtlCol="0" anchor="t"/>
          <a:lstStyle/>
          <a:p>
            <a:pPr marL="0" indent="0" algn="ctr">
              <a:lnSpc>
                <a:spcPts val="3200"/>
              </a:lnSpc>
              <a:buNone/>
            </a:pPr>
            <a:r>
              <a:rPr lang="en-US" sz="2000" dirty="0">
                <a:solidFill>
                  <a:srgbClr val="2B4150"/>
                </a:solidFill>
                <a:ea typeface="MuseoModerno Medium" pitchFamily="34" charset="-122"/>
                <a:cs typeface="MuseoModerno Medium" pitchFamily="34" charset="-120"/>
              </a:rPr>
              <a:t>3</a:t>
            </a:r>
            <a:endParaRPr lang="en-US" sz="2000" dirty="0"/>
          </a:p>
        </p:txBody>
      </p:sp>
      <p:sp>
        <p:nvSpPr>
          <p:cNvPr id="15" name="Text 10"/>
          <p:cNvSpPr/>
          <p:nvPr/>
        </p:nvSpPr>
        <p:spPr>
          <a:xfrm>
            <a:off x="6178153" y="4253508"/>
            <a:ext cx="3149322" cy="318016"/>
          </a:xfrm>
          <a:prstGeom prst="rect">
            <a:avLst/>
          </a:prstGeom>
          <a:noFill/>
          <a:ln/>
        </p:spPr>
        <p:txBody>
          <a:bodyPr wrap="none" lIns="0" tIns="0" rIns="0" bIns="0" rtlCol="0" anchor="t"/>
          <a:lstStyle/>
          <a:p>
            <a:pPr marL="0" indent="0" algn="l">
              <a:lnSpc>
                <a:spcPts val="2500"/>
              </a:lnSpc>
              <a:buNone/>
            </a:pPr>
            <a:r>
              <a:rPr lang="en-US" sz="2000" b="1" dirty="0">
                <a:solidFill>
                  <a:srgbClr val="2B4150"/>
                </a:solidFill>
                <a:ea typeface="MuseoModerno Medium" pitchFamily="34" charset="-122"/>
                <a:cs typeface="MuseoModerno Medium" pitchFamily="34" charset="-120"/>
              </a:rPr>
              <a:t>Vulnerability Assessment</a:t>
            </a:r>
            <a:endParaRPr lang="en-US" sz="2000" b="1" dirty="0"/>
          </a:p>
        </p:txBody>
      </p:sp>
      <p:sp>
        <p:nvSpPr>
          <p:cNvPr id="16" name="Text 11"/>
          <p:cNvSpPr/>
          <p:nvPr/>
        </p:nvSpPr>
        <p:spPr>
          <a:xfrm>
            <a:off x="6178153" y="4693563"/>
            <a:ext cx="3149322" cy="325517"/>
          </a:xfrm>
          <a:prstGeom prst="rect">
            <a:avLst/>
          </a:prstGeom>
          <a:noFill/>
          <a:ln/>
        </p:spPr>
        <p:txBody>
          <a:bodyPr wrap="none" lIns="0" tIns="0" rIns="0" bIns="0" rtlCol="0" anchor="t"/>
          <a:lstStyle/>
          <a:p>
            <a:pPr marL="0" indent="0" algn="l">
              <a:lnSpc>
                <a:spcPts val="2550"/>
              </a:lnSpc>
              <a:buNone/>
            </a:pPr>
            <a:r>
              <a:rPr lang="en-US" sz="2000" dirty="0">
                <a:solidFill>
                  <a:srgbClr val="2B4150"/>
                </a:solidFill>
                <a:ea typeface="Source Sans Pro" pitchFamily="34" charset="-122"/>
                <a:cs typeface="Source Sans Pro" pitchFamily="34" charset="-120"/>
              </a:rPr>
              <a:t>Evaluate existing weaknesses.</a:t>
            </a:r>
            <a:endParaRPr lang="en-US" sz="2000" dirty="0"/>
          </a:p>
        </p:txBody>
      </p:sp>
      <p:sp>
        <p:nvSpPr>
          <p:cNvPr id="17" name="Shape 12"/>
          <p:cNvSpPr/>
          <p:nvPr/>
        </p:nvSpPr>
        <p:spPr>
          <a:xfrm>
            <a:off x="6025515" y="5238393"/>
            <a:ext cx="7841813" cy="11430"/>
          </a:xfrm>
          <a:prstGeom prst="roundRect">
            <a:avLst>
              <a:gd name="adj" fmla="val 267096"/>
            </a:avLst>
          </a:prstGeom>
          <a:solidFill>
            <a:srgbClr val="D9D4C9"/>
          </a:solidFill>
          <a:ln/>
        </p:spPr>
      </p:sp>
      <p:pic>
        <p:nvPicPr>
          <p:cNvPr id="18" name="Image 3" descr="preencoded.png"/>
          <p:cNvPicPr>
            <a:picLocks noChangeAspect="1"/>
          </p:cNvPicPr>
          <p:nvPr/>
        </p:nvPicPr>
        <p:blipFill>
          <a:blip r:embed="rId6"/>
          <a:stretch>
            <a:fillRect/>
          </a:stretch>
        </p:blipFill>
        <p:spPr>
          <a:xfrm>
            <a:off x="1398865" y="5273397"/>
            <a:ext cx="5229463" cy="1172528"/>
          </a:xfrm>
          <a:prstGeom prst="rect">
            <a:avLst/>
          </a:prstGeom>
        </p:spPr>
      </p:pic>
      <p:sp>
        <p:nvSpPr>
          <p:cNvPr id="19" name="Text 13"/>
          <p:cNvSpPr/>
          <p:nvPr/>
        </p:nvSpPr>
        <p:spPr>
          <a:xfrm>
            <a:off x="3931682" y="5656064"/>
            <a:ext cx="163830" cy="407075"/>
          </a:xfrm>
          <a:prstGeom prst="rect">
            <a:avLst/>
          </a:prstGeom>
          <a:noFill/>
          <a:ln/>
        </p:spPr>
        <p:txBody>
          <a:bodyPr wrap="none" lIns="0" tIns="0" rIns="0" bIns="0" rtlCol="0" anchor="t"/>
          <a:lstStyle/>
          <a:p>
            <a:pPr marL="0" indent="0" algn="ctr">
              <a:lnSpc>
                <a:spcPts val="3200"/>
              </a:lnSpc>
              <a:buNone/>
            </a:pPr>
            <a:r>
              <a:rPr lang="en-US" sz="2000" dirty="0">
                <a:solidFill>
                  <a:srgbClr val="2B4150"/>
                </a:solidFill>
                <a:ea typeface="MuseoModerno Medium" pitchFamily="34" charset="-122"/>
                <a:cs typeface="MuseoModerno Medium" pitchFamily="34" charset="-120"/>
              </a:rPr>
              <a:t>4</a:t>
            </a:r>
            <a:endParaRPr lang="en-US" sz="2000" dirty="0"/>
          </a:p>
        </p:txBody>
      </p:sp>
      <p:sp>
        <p:nvSpPr>
          <p:cNvPr id="20" name="Text 14"/>
          <p:cNvSpPr/>
          <p:nvPr/>
        </p:nvSpPr>
        <p:spPr>
          <a:xfrm>
            <a:off x="6831806" y="5476875"/>
            <a:ext cx="2146697" cy="318016"/>
          </a:xfrm>
          <a:prstGeom prst="rect">
            <a:avLst/>
          </a:prstGeom>
          <a:noFill/>
          <a:ln/>
        </p:spPr>
        <p:txBody>
          <a:bodyPr wrap="none" lIns="0" tIns="0" rIns="0" bIns="0" rtlCol="0" anchor="t"/>
          <a:lstStyle/>
          <a:p>
            <a:pPr marL="0" indent="0" algn="l">
              <a:lnSpc>
                <a:spcPts val="2500"/>
              </a:lnSpc>
              <a:buNone/>
            </a:pPr>
            <a:r>
              <a:rPr lang="en-US" sz="2000" b="1" dirty="0">
                <a:solidFill>
                  <a:srgbClr val="2B4150"/>
                </a:solidFill>
                <a:ea typeface="MuseoModerno Medium" pitchFamily="34" charset="-122"/>
                <a:cs typeface="MuseoModerno Medium" pitchFamily="34" charset="-120"/>
              </a:rPr>
              <a:t>Impact Analysis</a:t>
            </a:r>
            <a:endParaRPr lang="en-US" sz="2000" b="1" dirty="0"/>
          </a:p>
        </p:txBody>
      </p:sp>
      <p:sp>
        <p:nvSpPr>
          <p:cNvPr id="21" name="Text 15"/>
          <p:cNvSpPr/>
          <p:nvPr/>
        </p:nvSpPr>
        <p:spPr>
          <a:xfrm>
            <a:off x="6821387" y="5859184"/>
            <a:ext cx="2146697" cy="325517"/>
          </a:xfrm>
          <a:prstGeom prst="rect">
            <a:avLst/>
          </a:prstGeom>
          <a:noFill/>
          <a:ln/>
        </p:spPr>
        <p:txBody>
          <a:bodyPr wrap="none" lIns="0" tIns="0" rIns="0" bIns="0" rtlCol="0" anchor="t"/>
          <a:lstStyle/>
          <a:p>
            <a:pPr marL="0" indent="0" algn="l">
              <a:lnSpc>
                <a:spcPts val="2550"/>
              </a:lnSpc>
              <a:buNone/>
            </a:pPr>
            <a:r>
              <a:rPr lang="en-US" sz="2000" dirty="0">
                <a:solidFill>
                  <a:srgbClr val="2B4150"/>
                </a:solidFill>
                <a:ea typeface="Source Sans Pro" pitchFamily="34" charset="-122"/>
                <a:cs typeface="Source Sans Pro" pitchFamily="34" charset="-120"/>
              </a:rPr>
              <a:t>Assess potential damage.</a:t>
            </a:r>
            <a:endParaRPr lang="en-US" sz="2000" dirty="0"/>
          </a:p>
        </p:txBody>
      </p:sp>
      <p:sp>
        <p:nvSpPr>
          <p:cNvPr id="22" name="Shape 16"/>
          <p:cNvSpPr/>
          <p:nvPr/>
        </p:nvSpPr>
        <p:spPr>
          <a:xfrm>
            <a:off x="6679168" y="6461760"/>
            <a:ext cx="7188160" cy="11430"/>
          </a:xfrm>
          <a:prstGeom prst="roundRect">
            <a:avLst>
              <a:gd name="adj" fmla="val 267096"/>
            </a:avLst>
          </a:prstGeom>
          <a:solidFill>
            <a:srgbClr val="D9D4C9"/>
          </a:solidFill>
          <a:ln/>
        </p:spPr>
      </p:sp>
      <p:pic>
        <p:nvPicPr>
          <p:cNvPr id="23" name="Image 4" descr="preencoded.png"/>
          <p:cNvPicPr>
            <a:picLocks noChangeAspect="1"/>
          </p:cNvPicPr>
          <p:nvPr/>
        </p:nvPicPr>
        <p:blipFill>
          <a:blip r:embed="rId7"/>
          <a:stretch>
            <a:fillRect/>
          </a:stretch>
        </p:blipFill>
        <p:spPr>
          <a:xfrm>
            <a:off x="745212" y="6496764"/>
            <a:ext cx="6536888" cy="1172528"/>
          </a:xfrm>
          <a:prstGeom prst="rect">
            <a:avLst/>
          </a:prstGeom>
        </p:spPr>
      </p:pic>
      <p:sp>
        <p:nvSpPr>
          <p:cNvPr id="24" name="Text 17"/>
          <p:cNvSpPr/>
          <p:nvPr/>
        </p:nvSpPr>
        <p:spPr>
          <a:xfrm>
            <a:off x="3943112" y="6879431"/>
            <a:ext cx="140970" cy="407075"/>
          </a:xfrm>
          <a:prstGeom prst="rect">
            <a:avLst/>
          </a:prstGeom>
          <a:noFill/>
          <a:ln/>
        </p:spPr>
        <p:txBody>
          <a:bodyPr wrap="none" lIns="0" tIns="0" rIns="0" bIns="0" rtlCol="0" anchor="t"/>
          <a:lstStyle/>
          <a:p>
            <a:pPr marL="0" indent="0" algn="ctr">
              <a:lnSpc>
                <a:spcPts val="3200"/>
              </a:lnSpc>
              <a:buNone/>
            </a:pPr>
            <a:r>
              <a:rPr lang="en-US" sz="2000" dirty="0">
                <a:solidFill>
                  <a:srgbClr val="2B4150"/>
                </a:solidFill>
                <a:ea typeface="MuseoModerno Medium" pitchFamily="34" charset="-122"/>
                <a:cs typeface="MuseoModerno Medium" pitchFamily="34" charset="-120"/>
              </a:rPr>
              <a:t>5</a:t>
            </a:r>
            <a:endParaRPr lang="en-US" sz="2000" dirty="0"/>
          </a:p>
        </p:txBody>
      </p:sp>
      <p:sp>
        <p:nvSpPr>
          <p:cNvPr id="25" name="Text 18"/>
          <p:cNvSpPr/>
          <p:nvPr/>
        </p:nvSpPr>
        <p:spPr>
          <a:xfrm>
            <a:off x="7485578" y="6700242"/>
            <a:ext cx="2426137" cy="318016"/>
          </a:xfrm>
          <a:prstGeom prst="rect">
            <a:avLst/>
          </a:prstGeom>
          <a:noFill/>
          <a:ln/>
        </p:spPr>
        <p:txBody>
          <a:bodyPr wrap="none" lIns="0" tIns="0" rIns="0" bIns="0" rtlCol="0" anchor="t"/>
          <a:lstStyle/>
          <a:p>
            <a:pPr marL="0" indent="0" algn="l">
              <a:lnSpc>
                <a:spcPts val="2500"/>
              </a:lnSpc>
              <a:buNone/>
            </a:pPr>
            <a:r>
              <a:rPr lang="en-US" sz="2000" b="1" dirty="0">
                <a:solidFill>
                  <a:srgbClr val="2B4150"/>
                </a:solidFill>
                <a:ea typeface="MuseoModerno Medium" pitchFamily="34" charset="-122"/>
                <a:cs typeface="MuseoModerno Medium" pitchFamily="34" charset="-120"/>
              </a:rPr>
              <a:t>Prioritization</a:t>
            </a:r>
            <a:endParaRPr lang="en-US" sz="2000" b="1" dirty="0"/>
          </a:p>
        </p:txBody>
      </p:sp>
      <p:sp>
        <p:nvSpPr>
          <p:cNvPr id="26" name="Text 19"/>
          <p:cNvSpPr/>
          <p:nvPr/>
        </p:nvSpPr>
        <p:spPr>
          <a:xfrm>
            <a:off x="7485578" y="7140297"/>
            <a:ext cx="2426137" cy="325517"/>
          </a:xfrm>
          <a:prstGeom prst="rect">
            <a:avLst/>
          </a:prstGeom>
          <a:noFill/>
          <a:ln/>
        </p:spPr>
        <p:txBody>
          <a:bodyPr wrap="none" lIns="0" tIns="0" rIns="0" bIns="0" rtlCol="0" anchor="t"/>
          <a:lstStyle/>
          <a:p>
            <a:pPr marL="0" indent="0" algn="l">
              <a:lnSpc>
                <a:spcPts val="2550"/>
              </a:lnSpc>
              <a:buNone/>
            </a:pPr>
            <a:r>
              <a:rPr lang="en-US" sz="2000" dirty="0">
                <a:solidFill>
                  <a:srgbClr val="2B4150"/>
                </a:solidFill>
                <a:ea typeface="Source Sans Pro" pitchFamily="34" charset="-122"/>
                <a:cs typeface="Source Sans Pro" pitchFamily="34" charset="-120"/>
              </a:rPr>
              <a:t>Rank risks based on severity.</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ext uri="{D42A27DB-BD31-4B8C-83A1-F6EECF244321}">
                <p14:modId xmlns:p14="http://schemas.microsoft.com/office/powerpoint/2010/main" val="3801187893"/>
              </p:ext>
            </p:extLst>
          </p:nvPr>
        </p:nvGraphicFramePr>
        <p:xfrm>
          <a:off x="725211" y="1813034"/>
          <a:ext cx="13321863" cy="4934607"/>
        </p:xfrm>
        <a:graphic>
          <a:graphicData uri="http://schemas.openxmlformats.org/drawingml/2006/table">
            <a:tbl>
              <a:tblPr firstRow="1" bandRow="1">
                <a:tableStyleId>{5C22544A-7EE6-4342-B048-85BDC9FD1C3A}</a:tableStyleId>
              </a:tblPr>
              <a:tblGrid>
                <a:gridCol w="3223797">
                  <a:extLst>
                    <a:ext uri="{9D8B030D-6E8A-4147-A177-3AD203B41FA5}">
                      <a16:colId xmlns:a16="http://schemas.microsoft.com/office/drawing/2014/main" val="449530340"/>
                    </a:ext>
                  </a:extLst>
                </a:gridCol>
                <a:gridCol w="3437134">
                  <a:extLst>
                    <a:ext uri="{9D8B030D-6E8A-4147-A177-3AD203B41FA5}">
                      <a16:colId xmlns:a16="http://schemas.microsoft.com/office/drawing/2014/main" val="1283089400"/>
                    </a:ext>
                  </a:extLst>
                </a:gridCol>
                <a:gridCol w="3330466">
                  <a:extLst>
                    <a:ext uri="{9D8B030D-6E8A-4147-A177-3AD203B41FA5}">
                      <a16:colId xmlns:a16="http://schemas.microsoft.com/office/drawing/2014/main" val="3314173482"/>
                    </a:ext>
                  </a:extLst>
                </a:gridCol>
                <a:gridCol w="3330466">
                  <a:extLst>
                    <a:ext uri="{9D8B030D-6E8A-4147-A177-3AD203B41FA5}">
                      <a16:colId xmlns:a16="http://schemas.microsoft.com/office/drawing/2014/main" val="136153265"/>
                    </a:ext>
                  </a:extLst>
                </a:gridCol>
              </a:tblGrid>
              <a:tr h="753949">
                <a:tc>
                  <a:txBody>
                    <a:bodyPr/>
                    <a:lstStyle/>
                    <a:p>
                      <a:r>
                        <a:rPr lang="en-US" sz="2000" dirty="0" smtClean="0">
                          <a:solidFill>
                            <a:schemeClr val="tx1"/>
                          </a:solidFill>
                        </a:rPr>
                        <a:t>Aspect</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2000" dirty="0" smtClean="0">
                          <a:solidFill>
                            <a:schemeClr val="tx1"/>
                          </a:solidFill>
                        </a:rPr>
                        <a:t>ISO 27001</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2000" dirty="0" smtClean="0">
                          <a:solidFill>
                            <a:schemeClr val="tx1"/>
                          </a:solidFill>
                        </a:rPr>
                        <a:t>NIST</a:t>
                      </a:r>
                      <a:r>
                        <a:rPr lang="en-US" sz="2000" baseline="0" dirty="0" smtClean="0">
                          <a:solidFill>
                            <a:schemeClr val="tx1"/>
                          </a:solidFill>
                        </a:rPr>
                        <a:t> </a:t>
                      </a:r>
                      <a:r>
                        <a:rPr lang="en-US" sz="2000" dirty="0" smtClean="0">
                          <a:solidFill>
                            <a:schemeClr val="tx1"/>
                          </a:solidFill>
                        </a:rPr>
                        <a:t>Cybersecurity Framework</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2000" dirty="0" smtClean="0">
                          <a:solidFill>
                            <a:schemeClr val="tx1"/>
                          </a:solidFill>
                        </a:rPr>
                        <a:t>OCTAVE</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83366131"/>
                  </a:ext>
                </a:extLst>
              </a:tr>
              <a:tr h="738243">
                <a:tc>
                  <a:txBody>
                    <a:bodyPr/>
                    <a:lstStyle/>
                    <a:p>
                      <a:endParaRPr lang="en-US" dirty="0" smtClean="0"/>
                    </a:p>
                    <a:p>
                      <a:endParaRPr lang="en-US" dirty="0" smtClean="0"/>
                    </a:p>
                    <a:p>
                      <a:r>
                        <a:rPr lang="en-US" sz="2000" b="1" dirty="0" smtClean="0"/>
                        <a:t>Purpose</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ts val="2450"/>
                        </a:lnSpc>
                        <a:buNone/>
                      </a:pPr>
                      <a:endParaRPr lang="en-US" sz="1800" dirty="0" smtClean="0">
                        <a:solidFill>
                          <a:srgbClr val="2B4150"/>
                        </a:solidFill>
                        <a:ea typeface="Source Sans Pro" pitchFamily="34" charset="-122"/>
                        <a:cs typeface="Source Sans Pro" pitchFamily="34" charset="-120"/>
                      </a:endParaRPr>
                    </a:p>
                    <a:p>
                      <a:pPr marL="0" indent="0">
                        <a:lnSpc>
                          <a:spcPts val="2450"/>
                        </a:lnSpc>
                        <a:buNone/>
                      </a:pPr>
                      <a:r>
                        <a:rPr lang="en-US" sz="1800" dirty="0" smtClean="0">
                          <a:solidFill>
                            <a:srgbClr val="2B4150"/>
                          </a:solidFill>
                          <a:ea typeface="Source Sans Pro" pitchFamily="34" charset="-122"/>
                          <a:cs typeface="Source Sans Pro" pitchFamily="34" charset="-120"/>
                        </a:rPr>
                        <a:t>Comprehensive security risk management.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2B4150"/>
                        </a:solidFill>
                        <a:ea typeface="Source Sans Pro" pitchFamily="34" charset="-122"/>
                        <a:cs typeface="Source Sans Pro"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2B4150"/>
                          </a:solidFill>
                          <a:ea typeface="Source Sans Pro" pitchFamily="34" charset="-122"/>
                          <a:cs typeface="Source Sans Pro" pitchFamily="34" charset="-120"/>
                        </a:rPr>
                        <a:t>Focuses on cybersecurity improvement.</a:t>
                      </a:r>
                      <a:endParaRPr lang="en-US" sz="1800"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2B4150"/>
                        </a:solidFill>
                        <a:ea typeface="Source Sans Pro" pitchFamily="34" charset="-122"/>
                        <a:cs typeface="Source Sans Pro"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2B4150"/>
                          </a:solidFill>
                          <a:ea typeface="Source Sans Pro" pitchFamily="34" charset="-122"/>
                          <a:cs typeface="Source Sans Pro" pitchFamily="34" charset="-120"/>
                        </a:rPr>
                        <a:t>Aligns risks with business objectives.</a:t>
                      </a:r>
                      <a:endParaRPr lang="en-US" sz="1800"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1705514"/>
                  </a:ext>
                </a:extLst>
              </a:tr>
              <a:tr h="973853">
                <a:tc>
                  <a:txBody>
                    <a:bodyPr/>
                    <a:lstStyle/>
                    <a:p>
                      <a:endParaRPr lang="en-US" dirty="0" smtClean="0"/>
                    </a:p>
                    <a:p>
                      <a:r>
                        <a:rPr lang="en-US" sz="2000" b="1" dirty="0" err="1" smtClean="0"/>
                        <a:t>Adption</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2B4150"/>
                          </a:solidFill>
                          <a:ea typeface="Source Sans Pro" pitchFamily="34" charset="-122"/>
                          <a:cs typeface="Source Sans Pro" pitchFamily="34" charset="-120"/>
                        </a:rPr>
                        <a:t>Globally recognized across industries.</a:t>
                      </a:r>
                      <a:endParaRPr lang="en-US" sz="1800"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ts val="2450"/>
                        </a:lnSpc>
                        <a:buNone/>
                      </a:pPr>
                      <a:r>
                        <a:rPr lang="en-US" sz="1800" dirty="0" smtClean="0">
                          <a:solidFill>
                            <a:srgbClr val="2B4150"/>
                          </a:solidFill>
                          <a:ea typeface="Source Sans Pro" pitchFamily="34" charset="-122"/>
                          <a:cs typeface="Source Sans Pro" pitchFamily="34" charset="-120"/>
                        </a:rPr>
                        <a:t>Widely used in US critical</a:t>
                      </a:r>
                    </a:p>
                    <a:p>
                      <a:pPr marL="0" indent="0">
                        <a:lnSpc>
                          <a:spcPts val="2450"/>
                        </a:lnSpc>
                        <a:buNone/>
                      </a:pPr>
                      <a:r>
                        <a:rPr lang="en-US" sz="1800" dirty="0" smtClean="0">
                          <a:solidFill>
                            <a:srgbClr val="2B4150"/>
                          </a:solidFill>
                          <a:ea typeface="Source Sans Pro" pitchFamily="34" charset="-122"/>
                          <a:cs typeface="Source Sans Pro" pitchFamily="34" charset="-120"/>
                        </a:rPr>
                        <a:t> sectors.</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ts val="2450"/>
                        </a:lnSpc>
                        <a:buNone/>
                      </a:pPr>
                      <a:r>
                        <a:rPr lang="en-US" sz="1800" dirty="0" smtClean="0">
                          <a:solidFill>
                            <a:srgbClr val="2B4150"/>
                          </a:solidFill>
                          <a:ea typeface="Source Sans Pro" pitchFamily="34" charset="-122"/>
                          <a:cs typeface="Source Sans Pro" pitchFamily="34" charset="-120"/>
                        </a:rPr>
                        <a:t>Popular in IT, finance, and defense.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877971"/>
                  </a:ext>
                </a:extLst>
              </a:tr>
              <a:tr h="549757">
                <a:tc>
                  <a:txBody>
                    <a:bodyPr/>
                    <a:lstStyle/>
                    <a:p>
                      <a:r>
                        <a:rPr lang="en-US" sz="2000" b="1" dirty="0" smtClean="0"/>
                        <a:t>Key focus</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2B4150"/>
                        </a:solidFill>
                        <a:ea typeface="Source Sans Pro" pitchFamily="34" charset="-122"/>
                        <a:cs typeface="Source Sans Pro"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2B4150"/>
                          </a:solidFill>
                          <a:ea typeface="Source Sans Pro" pitchFamily="34" charset="-122"/>
                          <a:cs typeface="Source Sans Pro" pitchFamily="34" charset="-120"/>
                        </a:rPr>
                        <a:t>Information Security Management Systems (ISMS).</a:t>
                      </a:r>
                      <a:endParaRPr lang="en-US" sz="1800"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2B4150"/>
                        </a:solidFill>
                        <a:ea typeface="Source Sans Pro" pitchFamily="34" charset="-122"/>
                        <a:cs typeface="Source Sans Pro"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2B4150"/>
                          </a:solidFill>
                          <a:ea typeface="Source Sans Pro" pitchFamily="34" charset="-122"/>
                          <a:cs typeface="Source Sans Pro" pitchFamily="34" charset="-120"/>
                        </a:rPr>
                        <a:t>Identify, Protect, Respond, Recover.</a:t>
                      </a:r>
                      <a:endParaRPr lang="en-US" sz="1800"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smtClean="0">
                        <a:solidFill>
                          <a:srgbClr val="2B4150"/>
                        </a:solidFill>
                        <a:ea typeface="Source Sans Pro" pitchFamily="34" charset="-122"/>
                        <a:cs typeface="Source Sans Pro" pitchFamily="34" charset="-120"/>
                      </a:endParaRPr>
                    </a:p>
                    <a:p>
                      <a:r>
                        <a:rPr lang="en-US" sz="1800" dirty="0" smtClean="0">
                          <a:solidFill>
                            <a:srgbClr val="2B4150"/>
                          </a:solidFill>
                          <a:ea typeface="Source Sans Pro" pitchFamily="34" charset="-122"/>
                          <a:cs typeface="Source Sans Pro" pitchFamily="34" charset="-120"/>
                        </a:rPr>
                        <a:t>Operational and organizational risks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0585992"/>
                  </a:ext>
                </a:extLst>
              </a:tr>
              <a:tr h="829365">
                <a:tc>
                  <a:txBody>
                    <a:bodyPr/>
                    <a:lstStyle/>
                    <a:p>
                      <a:r>
                        <a:rPr lang="en-US" sz="2000" b="1" dirty="0" smtClean="0"/>
                        <a:t>Strength</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smtClean="0">
                          <a:solidFill>
                            <a:srgbClr val="2B4150"/>
                          </a:solidFill>
                          <a:ea typeface="Source Sans Pro" pitchFamily="34" charset="-122"/>
                          <a:cs typeface="Source Sans Pro" pitchFamily="34" charset="-120"/>
                        </a:rPr>
                        <a:t>Globally compliant, detailed framework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2B4150"/>
                          </a:solidFill>
                          <a:ea typeface="Source Sans Pro" pitchFamily="34" charset="-122"/>
                          <a:cs typeface="Source Sans Pro" pitchFamily="34" charset="-120"/>
                        </a:rPr>
                        <a:t>Flexible and adaptable.</a:t>
                      </a:r>
                      <a:endParaRPr lang="en-US" sz="1800"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2B4150"/>
                          </a:solidFill>
                          <a:ea typeface="Source Sans Pro" pitchFamily="34" charset="-122"/>
                          <a:cs typeface="Source Sans Pro" pitchFamily="34" charset="-120"/>
                        </a:rPr>
                        <a:t>Business-centric risk analysis.</a:t>
                      </a:r>
                      <a:endParaRPr lang="en-US" sz="1800"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1054341"/>
                  </a:ext>
                </a:extLst>
              </a:tr>
            </a:tbl>
          </a:graphicData>
        </a:graphic>
      </p:graphicFrame>
      <p:sp>
        <p:nvSpPr>
          <p:cNvPr id="30" name="Rectangle 29"/>
          <p:cNvSpPr/>
          <p:nvPr/>
        </p:nvSpPr>
        <p:spPr>
          <a:xfrm>
            <a:off x="951876" y="528926"/>
            <a:ext cx="8197693" cy="707886"/>
          </a:xfrm>
          <a:prstGeom prst="rect">
            <a:avLst/>
          </a:prstGeom>
        </p:spPr>
        <p:txBody>
          <a:bodyPr wrap="none">
            <a:spAutoFit/>
          </a:bodyPr>
          <a:lstStyle/>
          <a:p>
            <a:pPr>
              <a:lnSpc>
                <a:spcPts val="4750"/>
              </a:lnSpc>
            </a:pPr>
            <a:r>
              <a:rPr lang="en-US" sz="4400" b="1" dirty="0">
                <a:solidFill>
                  <a:srgbClr val="124E73"/>
                </a:solidFill>
                <a:ea typeface="MuseoModerno Medium" pitchFamily="34" charset="-122"/>
                <a:cs typeface="MuseoModerno Medium" pitchFamily="34" charset="-120"/>
              </a:rPr>
              <a:t>Frameworks for Risk Identification</a:t>
            </a:r>
            <a:endParaRPr lang="en-US" sz="4400" b="1" dirty="0"/>
          </a:p>
        </p:txBody>
      </p:sp>
      <p:graphicFrame>
        <p:nvGraphicFramePr>
          <p:cNvPr id="31" name="Table 30"/>
          <p:cNvGraphicFramePr>
            <a:graphicFrameLocks noGrp="1"/>
          </p:cNvGraphicFramePr>
          <p:nvPr>
            <p:extLst>
              <p:ext uri="{D42A27DB-BD31-4B8C-83A1-F6EECF244321}">
                <p14:modId xmlns:p14="http://schemas.microsoft.com/office/powerpoint/2010/main" val="2740086471"/>
              </p:ext>
            </p:extLst>
          </p:nvPr>
        </p:nvGraphicFramePr>
        <p:xfrm>
          <a:off x="725210" y="6742385"/>
          <a:ext cx="13321863" cy="829365"/>
        </p:xfrm>
        <a:graphic>
          <a:graphicData uri="http://schemas.openxmlformats.org/drawingml/2006/table">
            <a:tbl>
              <a:tblPr firstRow="1" bandRow="1">
                <a:tableStyleId>{5C22544A-7EE6-4342-B048-85BDC9FD1C3A}</a:tableStyleId>
              </a:tblPr>
              <a:tblGrid>
                <a:gridCol w="3223797">
                  <a:extLst>
                    <a:ext uri="{9D8B030D-6E8A-4147-A177-3AD203B41FA5}">
                      <a16:colId xmlns:a16="http://schemas.microsoft.com/office/drawing/2014/main" val="133716346"/>
                    </a:ext>
                  </a:extLst>
                </a:gridCol>
                <a:gridCol w="3437134">
                  <a:extLst>
                    <a:ext uri="{9D8B030D-6E8A-4147-A177-3AD203B41FA5}">
                      <a16:colId xmlns:a16="http://schemas.microsoft.com/office/drawing/2014/main" val="2228139247"/>
                    </a:ext>
                  </a:extLst>
                </a:gridCol>
                <a:gridCol w="3330466">
                  <a:extLst>
                    <a:ext uri="{9D8B030D-6E8A-4147-A177-3AD203B41FA5}">
                      <a16:colId xmlns:a16="http://schemas.microsoft.com/office/drawing/2014/main" val="3995761552"/>
                    </a:ext>
                  </a:extLst>
                </a:gridCol>
                <a:gridCol w="3330466">
                  <a:extLst>
                    <a:ext uri="{9D8B030D-6E8A-4147-A177-3AD203B41FA5}">
                      <a16:colId xmlns:a16="http://schemas.microsoft.com/office/drawing/2014/main" val="265263596"/>
                    </a:ext>
                  </a:extLst>
                </a:gridCol>
              </a:tblGrid>
              <a:tr h="829365">
                <a:tc>
                  <a:txBody>
                    <a:bodyPr/>
                    <a:lstStyle/>
                    <a:p>
                      <a:r>
                        <a:rPr lang="en-US" dirty="0" smtClean="0">
                          <a:solidFill>
                            <a:schemeClr val="tx1"/>
                          </a:solidFill>
                        </a:rPr>
                        <a:t>Limitations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ts val="2450"/>
                        </a:lnSpc>
                        <a:buNone/>
                      </a:pPr>
                      <a:r>
                        <a:rPr lang="en-US" sz="1800" b="0" dirty="0" smtClean="0">
                          <a:solidFill>
                            <a:srgbClr val="2B4150"/>
                          </a:solidFill>
                          <a:ea typeface="Source Sans Pro" pitchFamily="34" charset="-122"/>
                          <a:cs typeface="Source Sans Pro" pitchFamily="34" charset="-120"/>
                        </a:rPr>
                        <a:t>Resource-intensive to </a:t>
                      </a:r>
                    </a:p>
                    <a:p>
                      <a:pPr marL="0" indent="0">
                        <a:lnSpc>
                          <a:spcPts val="2450"/>
                        </a:lnSpc>
                        <a:buNone/>
                      </a:pPr>
                      <a:r>
                        <a:rPr lang="en-US" sz="1800" b="0" dirty="0" smtClean="0">
                          <a:solidFill>
                            <a:srgbClr val="2B4150"/>
                          </a:solidFill>
                          <a:ea typeface="Source Sans Pro" pitchFamily="34" charset="-122"/>
                          <a:cs typeface="Source Sans Pro" pitchFamily="34" charset="-120"/>
                        </a:rPr>
                        <a:t>implement.</a:t>
                      </a:r>
                      <a:endParaRPr lang="en-US"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ts val="2450"/>
                        </a:lnSpc>
                        <a:buNone/>
                      </a:pPr>
                      <a:r>
                        <a:rPr lang="en-US" sz="1800" b="0" dirty="0" smtClean="0">
                          <a:solidFill>
                            <a:srgbClr val="2B4150"/>
                          </a:solidFill>
                          <a:ea typeface="Source Sans Pro" pitchFamily="34" charset="-122"/>
                          <a:cs typeface="Source Sans Pro" pitchFamily="34" charset="-120"/>
                        </a:rPr>
                        <a:t>Requires customization for businesses.</a:t>
                      </a:r>
                      <a:endParaRPr lang="en-US"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ts val="2450"/>
                        </a:lnSpc>
                        <a:buNone/>
                      </a:pPr>
                      <a:r>
                        <a:rPr lang="en-US" sz="1800" b="0" dirty="0" smtClean="0">
                          <a:solidFill>
                            <a:srgbClr val="2B4150"/>
                          </a:solidFill>
                          <a:ea typeface="Source Sans Pro" pitchFamily="34" charset="-122"/>
                          <a:cs typeface="Source Sans Pro" pitchFamily="34" charset="-120"/>
                        </a:rPr>
                        <a:t>Less emphasis on technical risks.</a:t>
                      </a:r>
                      <a:endParaRPr lang="en-US"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0267893"/>
                  </a:ext>
                </a:extLst>
              </a:tr>
            </a:tbl>
          </a:graphicData>
        </a:graphic>
      </p:graphicFrame>
    </p:spTree>
    <p:extLst>
      <p:ext uri="{BB962C8B-B14F-4D97-AF65-F5344CB8AC3E}">
        <p14:creationId xmlns:p14="http://schemas.microsoft.com/office/powerpoint/2010/main" val="156824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124E73"/>
                </a:solidFill>
                <a:ea typeface="MuseoModerno Medium" pitchFamily="34" charset="-122"/>
                <a:cs typeface="MuseoModerno Medium" pitchFamily="34" charset="-120"/>
              </a:rPr>
              <a:t>The Process of Risk Identification</a:t>
            </a:r>
            <a:endParaRPr lang="en-US" sz="4450" b="1"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extLst>
      <p:ext uri="{BB962C8B-B14F-4D97-AF65-F5344CB8AC3E}">
        <p14:creationId xmlns:p14="http://schemas.microsoft.com/office/powerpoint/2010/main" val="300637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97248"/>
            <a:ext cx="7010757" cy="708779"/>
          </a:xfrm>
          <a:prstGeom prst="rect">
            <a:avLst/>
          </a:prstGeom>
          <a:noFill/>
          <a:ln/>
        </p:spPr>
        <p:txBody>
          <a:bodyPr wrap="none" lIns="0" tIns="0" rIns="0" bIns="0" rtlCol="0" anchor="t"/>
          <a:lstStyle/>
          <a:p>
            <a:pPr marL="0" indent="0">
              <a:lnSpc>
                <a:spcPts val="5550"/>
              </a:lnSpc>
              <a:buNone/>
            </a:pPr>
            <a:r>
              <a:rPr lang="en-US" sz="4400" b="1" dirty="0">
                <a:solidFill>
                  <a:srgbClr val="124E73"/>
                </a:solidFill>
                <a:ea typeface="MuseoModerno Medium" pitchFamily="34" charset="-122"/>
                <a:cs typeface="MuseoModerno Medium" pitchFamily="34" charset="-120"/>
              </a:rPr>
              <a:t>Identifying Critical Assets</a:t>
            </a:r>
            <a:endParaRPr lang="en-US" sz="4400" b="1" dirty="0"/>
          </a:p>
        </p:txBody>
      </p:sp>
      <p:sp>
        <p:nvSpPr>
          <p:cNvPr id="3" name="Text 1"/>
          <p:cNvSpPr/>
          <p:nvPr/>
        </p:nvSpPr>
        <p:spPr>
          <a:xfrm>
            <a:off x="793790" y="3073003"/>
            <a:ext cx="2835235" cy="354330"/>
          </a:xfrm>
          <a:prstGeom prst="rect">
            <a:avLst/>
          </a:prstGeom>
          <a:noFill/>
          <a:ln/>
        </p:spPr>
        <p:txBody>
          <a:bodyPr wrap="none" lIns="0" tIns="0" rIns="0" bIns="0" rtlCol="0" anchor="t"/>
          <a:lstStyle/>
          <a:p>
            <a:pPr marL="0" indent="0">
              <a:lnSpc>
                <a:spcPts val="2750"/>
              </a:lnSpc>
              <a:buNone/>
            </a:pPr>
            <a:r>
              <a:rPr lang="en-US" sz="2400" b="1" dirty="0">
                <a:solidFill>
                  <a:srgbClr val="124E73"/>
                </a:solidFill>
                <a:ea typeface="MuseoModerno Medium" pitchFamily="34" charset="-122"/>
                <a:cs typeface="MuseoModerno Medium" pitchFamily="34" charset="-120"/>
              </a:rPr>
              <a:t>What are Assets?</a:t>
            </a:r>
            <a:endParaRPr lang="en-US" sz="2400" b="1" dirty="0"/>
          </a:p>
        </p:txBody>
      </p:sp>
      <p:sp>
        <p:nvSpPr>
          <p:cNvPr id="4" name="Text 2"/>
          <p:cNvSpPr/>
          <p:nvPr/>
        </p:nvSpPr>
        <p:spPr>
          <a:xfrm>
            <a:off x="793790" y="3654147"/>
            <a:ext cx="6244709" cy="1451610"/>
          </a:xfrm>
          <a:prstGeom prst="rect">
            <a:avLst/>
          </a:prstGeom>
          <a:noFill/>
          <a:ln/>
        </p:spPr>
        <p:txBody>
          <a:bodyPr wrap="square" lIns="0" tIns="0" rIns="0" bIns="0" rtlCol="0" anchor="t"/>
          <a:lstStyle/>
          <a:p>
            <a:pPr marL="0" indent="0">
              <a:lnSpc>
                <a:spcPts val="2850"/>
              </a:lnSpc>
              <a:buNone/>
            </a:pPr>
            <a:r>
              <a:rPr lang="en-US" sz="2000" dirty="0">
                <a:solidFill>
                  <a:srgbClr val="2B4150"/>
                </a:solidFill>
                <a:ea typeface="Source Sans Pro" pitchFamily="34" charset="-122"/>
                <a:cs typeface="Source Sans Pro" pitchFamily="34" charset="-120"/>
              </a:rPr>
              <a:t>assets are the vital elements that contribute to the business operations and hold value for the organization. Protecting these assets is critical because if compromised, they can lead to major financial, reputational, and operational risks</a:t>
            </a:r>
            <a:endParaRPr lang="en-US" sz="2000" dirty="0"/>
          </a:p>
        </p:txBody>
      </p:sp>
      <p:sp>
        <p:nvSpPr>
          <p:cNvPr id="5" name="Text 3"/>
          <p:cNvSpPr/>
          <p:nvPr/>
        </p:nvSpPr>
        <p:spPr>
          <a:xfrm>
            <a:off x="7599521" y="3073003"/>
            <a:ext cx="2835235" cy="354330"/>
          </a:xfrm>
          <a:prstGeom prst="rect">
            <a:avLst/>
          </a:prstGeom>
          <a:noFill/>
          <a:ln/>
        </p:spPr>
        <p:txBody>
          <a:bodyPr wrap="none" lIns="0" tIns="0" rIns="0" bIns="0" rtlCol="0" anchor="t"/>
          <a:lstStyle/>
          <a:p>
            <a:pPr marL="0" indent="0">
              <a:lnSpc>
                <a:spcPts val="2750"/>
              </a:lnSpc>
              <a:buNone/>
            </a:pPr>
            <a:r>
              <a:rPr lang="en-US" sz="2400" b="1" dirty="0">
                <a:solidFill>
                  <a:srgbClr val="124E73"/>
                </a:solidFill>
                <a:ea typeface="MuseoModerno Medium" pitchFamily="34" charset="-122"/>
                <a:cs typeface="MuseoModerno Medium" pitchFamily="34" charset="-120"/>
              </a:rPr>
              <a:t>Types of Assets</a:t>
            </a:r>
            <a:endParaRPr lang="en-US" sz="2400" b="1" dirty="0"/>
          </a:p>
        </p:txBody>
      </p:sp>
      <p:sp>
        <p:nvSpPr>
          <p:cNvPr id="6" name="Text 4"/>
          <p:cNvSpPr/>
          <p:nvPr/>
        </p:nvSpPr>
        <p:spPr>
          <a:xfrm>
            <a:off x="7599521" y="3654147"/>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2B4150"/>
                </a:solidFill>
                <a:ea typeface="Source Sans Pro" pitchFamily="34" charset="-122"/>
                <a:cs typeface="Source Sans Pro" pitchFamily="34" charset="-120"/>
              </a:rPr>
              <a:t>Physical Assets</a:t>
            </a:r>
            <a:r>
              <a:rPr lang="en-US" sz="2000" dirty="0">
                <a:solidFill>
                  <a:srgbClr val="2B4150"/>
                </a:solidFill>
                <a:ea typeface="Source Sans Pro" pitchFamily="34" charset="-122"/>
                <a:cs typeface="Source Sans Pro" pitchFamily="34" charset="-120"/>
              </a:rPr>
              <a:t>:These include physical infrastructure and devices like servers, networking equipment, computers, data centers, and other hardware.</a:t>
            </a:r>
            <a:endParaRPr lang="en-US" sz="2000" dirty="0"/>
          </a:p>
        </p:txBody>
      </p:sp>
      <p:sp>
        <p:nvSpPr>
          <p:cNvPr id="7" name="Text 5"/>
          <p:cNvSpPr/>
          <p:nvPr/>
        </p:nvSpPr>
        <p:spPr>
          <a:xfrm>
            <a:off x="7599521" y="4822150"/>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2B4150"/>
                </a:solidFill>
                <a:ea typeface="Source Sans Pro" pitchFamily="34" charset="-122"/>
                <a:cs typeface="Source Sans Pro" pitchFamily="34" charset="-120"/>
              </a:rPr>
              <a:t>Digital Asset</a:t>
            </a:r>
            <a:r>
              <a:rPr lang="en-US" sz="2000" dirty="0">
                <a:solidFill>
                  <a:srgbClr val="2B4150"/>
                </a:solidFill>
                <a:ea typeface="Source Sans Pro" pitchFamily="34" charset="-122"/>
                <a:cs typeface="Source Sans Pro" pitchFamily="34" charset="-120"/>
              </a:rPr>
              <a:t>s: Includes software applications, databases, intellectual property, proprietary data, and business-critical information.</a:t>
            </a:r>
            <a:endParaRPr lang="en-US" sz="2000" dirty="0"/>
          </a:p>
        </p:txBody>
      </p:sp>
      <p:sp>
        <p:nvSpPr>
          <p:cNvPr id="8" name="Text 6"/>
          <p:cNvSpPr/>
          <p:nvPr/>
        </p:nvSpPr>
        <p:spPr>
          <a:xfrm>
            <a:off x="7599521" y="59901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solidFill>
                  <a:srgbClr val="2B4150"/>
                </a:solidFill>
                <a:ea typeface="Source Sans Pro" pitchFamily="34" charset="-122"/>
                <a:cs typeface="Source Sans Pro" pitchFamily="34" charset="-120"/>
              </a:rPr>
              <a:t>Human Assets</a:t>
            </a:r>
            <a:r>
              <a:rPr lang="en-US" sz="2000" dirty="0">
                <a:solidFill>
                  <a:srgbClr val="2B4150"/>
                </a:solidFill>
                <a:ea typeface="Source Sans Pro" pitchFamily="34" charset="-122"/>
                <a:cs typeface="Source Sans Pro" pitchFamily="34" charset="-120"/>
              </a:rPr>
              <a:t>: employees, contractors</a:t>
            </a:r>
            <a:endParaRPr lang="en-US" sz="2000" dirty="0"/>
          </a:p>
        </p:txBody>
      </p:sp>
    </p:spTree>
    <p:extLst>
      <p:ext uri="{BB962C8B-B14F-4D97-AF65-F5344CB8AC3E}">
        <p14:creationId xmlns:p14="http://schemas.microsoft.com/office/powerpoint/2010/main" val="3719321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314"/>
          </a:xfrm>
          <a:prstGeom prst="rect">
            <a:avLst/>
          </a:prstGeom>
        </p:spPr>
      </p:pic>
      <p:sp>
        <p:nvSpPr>
          <p:cNvPr id="3" name="Text 0"/>
          <p:cNvSpPr/>
          <p:nvPr/>
        </p:nvSpPr>
        <p:spPr>
          <a:xfrm>
            <a:off x="6246495" y="597218"/>
            <a:ext cx="5429369" cy="678656"/>
          </a:xfrm>
          <a:prstGeom prst="rect">
            <a:avLst/>
          </a:prstGeom>
          <a:noFill/>
          <a:ln/>
        </p:spPr>
        <p:txBody>
          <a:bodyPr wrap="none" lIns="0" tIns="0" rIns="0" bIns="0" rtlCol="0" anchor="t"/>
          <a:lstStyle/>
          <a:p>
            <a:pPr marL="0" indent="0">
              <a:lnSpc>
                <a:spcPts val="5300"/>
              </a:lnSpc>
              <a:buNone/>
            </a:pPr>
            <a:r>
              <a:rPr lang="en-US" sz="4400" b="1" dirty="0">
                <a:solidFill>
                  <a:srgbClr val="124E73"/>
                </a:solidFill>
                <a:ea typeface="MuseoModerno Medium" pitchFamily="34" charset="-122"/>
                <a:cs typeface="MuseoModerno Medium" pitchFamily="34" charset="-120"/>
              </a:rPr>
              <a:t>Identifying Threats</a:t>
            </a:r>
            <a:endParaRPr lang="en-US" sz="4400" b="1" dirty="0"/>
          </a:p>
        </p:txBody>
      </p:sp>
      <p:sp>
        <p:nvSpPr>
          <p:cNvPr id="4" name="Text 1"/>
          <p:cNvSpPr/>
          <p:nvPr/>
        </p:nvSpPr>
        <p:spPr>
          <a:xfrm>
            <a:off x="6246495" y="1617395"/>
            <a:ext cx="7623810" cy="347424"/>
          </a:xfrm>
          <a:prstGeom prst="rect">
            <a:avLst/>
          </a:prstGeom>
          <a:noFill/>
          <a:ln/>
        </p:spPr>
        <p:txBody>
          <a:bodyPr wrap="none" lIns="0" tIns="0" rIns="0" bIns="0" rtlCol="0" anchor="t"/>
          <a:lstStyle/>
          <a:p>
            <a:pPr marL="0" indent="0">
              <a:lnSpc>
                <a:spcPts val="2700"/>
              </a:lnSpc>
              <a:buNone/>
            </a:pPr>
            <a:r>
              <a:rPr lang="en-US" sz="2400" b="1" dirty="0">
                <a:solidFill>
                  <a:srgbClr val="2B4150"/>
                </a:solidFill>
                <a:ea typeface="Source Sans Pro" pitchFamily="34" charset="-122"/>
                <a:cs typeface="Source Sans Pro" pitchFamily="34" charset="-120"/>
              </a:rPr>
              <a:t>What are Threats?</a:t>
            </a:r>
            <a:endParaRPr lang="en-US" sz="2400" dirty="0"/>
          </a:p>
        </p:txBody>
      </p:sp>
      <p:sp>
        <p:nvSpPr>
          <p:cNvPr id="5" name="Text 2"/>
          <p:cNvSpPr/>
          <p:nvPr/>
        </p:nvSpPr>
        <p:spPr>
          <a:xfrm>
            <a:off x="6246495" y="2209135"/>
            <a:ext cx="7623810" cy="1042273"/>
          </a:xfrm>
          <a:prstGeom prst="rect">
            <a:avLst/>
          </a:prstGeom>
          <a:noFill/>
          <a:ln/>
        </p:spPr>
        <p:txBody>
          <a:bodyPr wrap="square" lIns="0" tIns="0" rIns="0" bIns="0" rtlCol="0" anchor="t"/>
          <a:lstStyle/>
          <a:p>
            <a:pPr marL="0" indent="0">
              <a:lnSpc>
                <a:spcPts val="2700"/>
              </a:lnSpc>
              <a:buNone/>
            </a:pPr>
            <a:r>
              <a:rPr lang="en-US" sz="2000" dirty="0">
                <a:solidFill>
                  <a:srgbClr val="2B4150"/>
                </a:solidFill>
                <a:ea typeface="Source Sans Pro" pitchFamily="34" charset="-122"/>
                <a:cs typeface="Source Sans Pro" pitchFamily="34" charset="-120"/>
              </a:rPr>
              <a:t>Threats are any potential incidents or actions that could exploit vulnerabilities and cause harm to assets. Threats can originate from different sources and can be intentional or accidental.</a:t>
            </a:r>
            <a:endParaRPr lang="en-US" sz="2000" dirty="0"/>
          </a:p>
        </p:txBody>
      </p:sp>
      <p:pic>
        <p:nvPicPr>
          <p:cNvPr id="6" name="Image 1" descr="preencoded.png"/>
          <p:cNvPicPr>
            <a:picLocks noChangeAspect="1"/>
          </p:cNvPicPr>
          <p:nvPr/>
        </p:nvPicPr>
        <p:blipFill>
          <a:blip r:embed="rId4"/>
          <a:stretch>
            <a:fillRect/>
          </a:stretch>
        </p:blipFill>
        <p:spPr>
          <a:xfrm>
            <a:off x="6246495" y="3495724"/>
            <a:ext cx="542925" cy="542925"/>
          </a:xfrm>
          <a:prstGeom prst="rect">
            <a:avLst/>
          </a:prstGeom>
        </p:spPr>
      </p:pic>
      <p:sp>
        <p:nvSpPr>
          <p:cNvPr id="7" name="Text 3"/>
          <p:cNvSpPr/>
          <p:nvPr/>
        </p:nvSpPr>
        <p:spPr>
          <a:xfrm>
            <a:off x="6246495" y="4240054"/>
            <a:ext cx="2714625" cy="339328"/>
          </a:xfrm>
          <a:prstGeom prst="rect">
            <a:avLst/>
          </a:prstGeom>
          <a:noFill/>
          <a:ln/>
        </p:spPr>
        <p:txBody>
          <a:bodyPr wrap="none" lIns="0" tIns="0" rIns="0" bIns="0" rtlCol="0" anchor="t"/>
          <a:lstStyle/>
          <a:p>
            <a:pPr marL="0" indent="0" algn="l">
              <a:lnSpc>
                <a:spcPts val="2650"/>
              </a:lnSpc>
              <a:buNone/>
            </a:pPr>
            <a:r>
              <a:rPr lang="en-US" sz="2000" b="1" dirty="0">
                <a:solidFill>
                  <a:srgbClr val="2B4150"/>
                </a:solidFill>
                <a:ea typeface="MuseoModerno Medium" pitchFamily="34" charset="-122"/>
                <a:cs typeface="MuseoModerno Medium" pitchFamily="34" charset="-120"/>
              </a:rPr>
              <a:t>External Threats</a:t>
            </a:r>
            <a:endParaRPr lang="en-US" sz="2000" b="1" dirty="0"/>
          </a:p>
        </p:txBody>
      </p:sp>
      <p:sp>
        <p:nvSpPr>
          <p:cNvPr id="8" name="Text 4"/>
          <p:cNvSpPr/>
          <p:nvPr/>
        </p:nvSpPr>
        <p:spPr>
          <a:xfrm>
            <a:off x="6246495" y="4709636"/>
            <a:ext cx="3649028" cy="694849"/>
          </a:xfrm>
          <a:prstGeom prst="rect">
            <a:avLst/>
          </a:prstGeom>
          <a:noFill/>
          <a:ln/>
        </p:spPr>
        <p:txBody>
          <a:bodyPr wrap="square" lIns="0" tIns="0" rIns="0" bIns="0" rtlCol="0" anchor="t"/>
          <a:lstStyle/>
          <a:p>
            <a:pPr marL="0" indent="0" algn="l">
              <a:lnSpc>
                <a:spcPts val="2700"/>
              </a:lnSpc>
              <a:buNone/>
            </a:pPr>
            <a:r>
              <a:rPr lang="en-US" sz="2000" dirty="0">
                <a:solidFill>
                  <a:srgbClr val="2B4150"/>
                </a:solidFill>
                <a:ea typeface="Source Sans Pro" pitchFamily="34" charset="-122"/>
                <a:cs typeface="Source Sans Pro" pitchFamily="34" charset="-120"/>
              </a:rPr>
              <a:t>Cyberattacks from hackers or nation-states</a:t>
            </a:r>
            <a:endParaRPr lang="en-US" sz="2000" dirty="0"/>
          </a:p>
        </p:txBody>
      </p:sp>
      <p:pic>
        <p:nvPicPr>
          <p:cNvPr id="9" name="Image 2" descr="preencoded.png"/>
          <p:cNvPicPr>
            <a:picLocks noChangeAspect="1"/>
          </p:cNvPicPr>
          <p:nvPr/>
        </p:nvPicPr>
        <p:blipFill>
          <a:blip r:embed="rId5"/>
          <a:stretch>
            <a:fillRect/>
          </a:stretch>
        </p:blipFill>
        <p:spPr>
          <a:xfrm>
            <a:off x="10221278" y="3479959"/>
            <a:ext cx="542925" cy="542925"/>
          </a:xfrm>
          <a:prstGeom prst="rect">
            <a:avLst/>
          </a:prstGeom>
        </p:spPr>
      </p:pic>
      <p:sp>
        <p:nvSpPr>
          <p:cNvPr id="10" name="Text 5"/>
          <p:cNvSpPr/>
          <p:nvPr/>
        </p:nvSpPr>
        <p:spPr>
          <a:xfrm>
            <a:off x="10221278" y="4240054"/>
            <a:ext cx="2714625" cy="339328"/>
          </a:xfrm>
          <a:prstGeom prst="rect">
            <a:avLst/>
          </a:prstGeom>
          <a:noFill/>
          <a:ln/>
        </p:spPr>
        <p:txBody>
          <a:bodyPr wrap="none" lIns="0" tIns="0" rIns="0" bIns="0" rtlCol="0" anchor="t"/>
          <a:lstStyle/>
          <a:p>
            <a:pPr marL="0" indent="0" algn="l">
              <a:lnSpc>
                <a:spcPts val="2650"/>
              </a:lnSpc>
              <a:buNone/>
            </a:pPr>
            <a:r>
              <a:rPr lang="en-US" sz="2000" b="1" dirty="0">
                <a:solidFill>
                  <a:srgbClr val="2B4150"/>
                </a:solidFill>
                <a:ea typeface="MuseoModerno Medium" pitchFamily="34" charset="-122"/>
                <a:cs typeface="MuseoModerno Medium" pitchFamily="34" charset="-120"/>
              </a:rPr>
              <a:t>Internal Threats</a:t>
            </a:r>
            <a:endParaRPr lang="en-US" sz="2000" b="1" dirty="0"/>
          </a:p>
        </p:txBody>
      </p:sp>
      <p:sp>
        <p:nvSpPr>
          <p:cNvPr id="11" name="Text 6"/>
          <p:cNvSpPr/>
          <p:nvPr/>
        </p:nvSpPr>
        <p:spPr>
          <a:xfrm>
            <a:off x="10221278" y="4709636"/>
            <a:ext cx="3649028" cy="347424"/>
          </a:xfrm>
          <a:prstGeom prst="rect">
            <a:avLst/>
          </a:prstGeom>
          <a:noFill/>
          <a:ln/>
        </p:spPr>
        <p:txBody>
          <a:bodyPr wrap="none" lIns="0" tIns="0" rIns="0" bIns="0" rtlCol="0" anchor="t"/>
          <a:lstStyle/>
          <a:p>
            <a:pPr marL="0" indent="0" algn="l">
              <a:lnSpc>
                <a:spcPts val="2700"/>
              </a:lnSpc>
              <a:buNone/>
            </a:pPr>
            <a:r>
              <a:rPr lang="en-US" sz="2000" dirty="0">
                <a:solidFill>
                  <a:srgbClr val="2B4150"/>
                </a:solidFill>
                <a:ea typeface="Source Sans Pro" pitchFamily="34" charset="-122"/>
                <a:cs typeface="Source Sans Pro" pitchFamily="34" charset="-120"/>
              </a:rPr>
              <a:t>Malicious insiders or accidental threats</a:t>
            </a:r>
            <a:endParaRPr lang="en-US" sz="2000" dirty="0"/>
          </a:p>
        </p:txBody>
      </p:sp>
      <p:pic>
        <p:nvPicPr>
          <p:cNvPr id="12" name="Image 3" descr="preencoded.png"/>
          <p:cNvPicPr>
            <a:picLocks noChangeAspect="1"/>
          </p:cNvPicPr>
          <p:nvPr/>
        </p:nvPicPr>
        <p:blipFill>
          <a:blip r:embed="rId6"/>
          <a:stretch>
            <a:fillRect/>
          </a:stretch>
        </p:blipFill>
        <p:spPr>
          <a:xfrm>
            <a:off x="6246495" y="6055995"/>
            <a:ext cx="542925" cy="542925"/>
          </a:xfrm>
          <a:prstGeom prst="rect">
            <a:avLst/>
          </a:prstGeom>
        </p:spPr>
      </p:pic>
      <p:sp>
        <p:nvSpPr>
          <p:cNvPr id="13" name="Text 7"/>
          <p:cNvSpPr/>
          <p:nvPr/>
        </p:nvSpPr>
        <p:spPr>
          <a:xfrm>
            <a:off x="6246495" y="6816090"/>
            <a:ext cx="2951678" cy="339328"/>
          </a:xfrm>
          <a:prstGeom prst="rect">
            <a:avLst/>
          </a:prstGeom>
          <a:noFill/>
          <a:ln/>
        </p:spPr>
        <p:txBody>
          <a:bodyPr wrap="none" lIns="0" tIns="0" rIns="0" bIns="0" rtlCol="0" anchor="t"/>
          <a:lstStyle/>
          <a:p>
            <a:pPr marL="0" indent="0" algn="l">
              <a:lnSpc>
                <a:spcPts val="2650"/>
              </a:lnSpc>
              <a:buNone/>
            </a:pPr>
            <a:r>
              <a:rPr lang="en-US" sz="2000" b="1" dirty="0">
                <a:solidFill>
                  <a:srgbClr val="2B4150"/>
                </a:solidFill>
                <a:ea typeface="MuseoModerno Medium" pitchFamily="34" charset="-122"/>
                <a:cs typeface="MuseoModerno Medium" pitchFamily="34" charset="-120"/>
              </a:rPr>
              <a:t>Environmental Threats</a:t>
            </a:r>
            <a:endParaRPr lang="en-US" sz="2000" b="1" dirty="0"/>
          </a:p>
        </p:txBody>
      </p:sp>
      <p:sp>
        <p:nvSpPr>
          <p:cNvPr id="14" name="Text 8"/>
          <p:cNvSpPr/>
          <p:nvPr/>
        </p:nvSpPr>
        <p:spPr>
          <a:xfrm>
            <a:off x="6246495" y="7285673"/>
            <a:ext cx="3649028" cy="347424"/>
          </a:xfrm>
          <a:prstGeom prst="rect">
            <a:avLst/>
          </a:prstGeom>
          <a:noFill/>
          <a:ln/>
        </p:spPr>
        <p:txBody>
          <a:bodyPr wrap="none" lIns="0" tIns="0" rIns="0" bIns="0" rtlCol="0" anchor="t"/>
          <a:lstStyle/>
          <a:p>
            <a:pPr marL="0" indent="0" algn="l">
              <a:lnSpc>
                <a:spcPts val="2700"/>
              </a:lnSpc>
              <a:buNone/>
            </a:pPr>
            <a:r>
              <a:rPr lang="en-US" sz="2000" dirty="0">
                <a:solidFill>
                  <a:srgbClr val="2B4150"/>
                </a:solidFill>
                <a:ea typeface="Source Sans Pro" pitchFamily="34" charset="-122"/>
                <a:cs typeface="Source Sans Pro" pitchFamily="34" charset="-120"/>
              </a:rPr>
              <a:t>Floods, earthquakes, power outages</a:t>
            </a:r>
            <a:endParaRPr lang="en-US" sz="2000" dirty="0"/>
          </a:p>
        </p:txBody>
      </p:sp>
    </p:spTree>
    <p:extLst>
      <p:ext uri="{BB962C8B-B14F-4D97-AF65-F5344CB8AC3E}">
        <p14:creationId xmlns:p14="http://schemas.microsoft.com/office/powerpoint/2010/main" val="3333095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664</Words>
  <Application>Microsoft Office PowerPoint</Application>
  <PresentationFormat>Custom</PresentationFormat>
  <Paragraphs>123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 Light</vt:lpstr>
      <vt:lpstr>Calibri</vt:lpstr>
      <vt:lpstr>MuseoModerno Medium</vt:lpstr>
      <vt:lpstr>Source Sans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12</cp:revision>
  <dcterms:created xsi:type="dcterms:W3CDTF">2025-01-03T17:08:39Z</dcterms:created>
  <dcterms:modified xsi:type="dcterms:W3CDTF">2025-01-04T17:03:14Z</dcterms:modified>
</cp:coreProperties>
</file>